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3" r:id="rId1"/>
  </p:sldMasterIdLst>
  <p:notesMasterIdLst>
    <p:notesMasterId r:id="rId23"/>
  </p:notesMasterIdLst>
  <p:handoutMasterIdLst>
    <p:handoutMasterId r:id="rId24"/>
  </p:handoutMasterIdLst>
  <p:sldIdLst>
    <p:sldId id="290" r:id="rId2"/>
    <p:sldId id="292" r:id="rId3"/>
    <p:sldId id="293" r:id="rId4"/>
    <p:sldId id="291" r:id="rId5"/>
    <p:sldId id="301" r:id="rId6"/>
    <p:sldId id="302" r:id="rId7"/>
    <p:sldId id="294" r:id="rId8"/>
    <p:sldId id="295" r:id="rId9"/>
    <p:sldId id="312" r:id="rId10"/>
    <p:sldId id="304" r:id="rId11"/>
    <p:sldId id="296" r:id="rId12"/>
    <p:sldId id="305" r:id="rId13"/>
    <p:sldId id="297" r:id="rId14"/>
    <p:sldId id="306" r:id="rId15"/>
    <p:sldId id="307" r:id="rId16"/>
    <p:sldId id="308" r:id="rId17"/>
    <p:sldId id="309" r:id="rId18"/>
    <p:sldId id="310" r:id="rId19"/>
    <p:sldId id="311" r:id="rId20"/>
    <p:sldId id="298" r:id="rId21"/>
    <p:sldId id="300" r:id="rId2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rt" id="{902D7B23-E530-4CC4-B4C3-9917ACB1F451}">
          <p14:sldIdLst>
            <p14:sldId id="290"/>
            <p14:sldId id="292"/>
            <p14:sldId id="293"/>
            <p14:sldId id="291"/>
            <p14:sldId id="301"/>
            <p14:sldId id="302"/>
            <p14:sldId id="294"/>
            <p14:sldId id="295"/>
            <p14:sldId id="312"/>
            <p14:sldId id="304"/>
            <p14:sldId id="296"/>
            <p14:sldId id="305"/>
            <p14:sldId id="297"/>
            <p14:sldId id="306"/>
            <p14:sldId id="307"/>
            <p14:sldId id="308"/>
            <p14:sldId id="309"/>
            <p14:sldId id="310"/>
            <p14:sldId id="311"/>
            <p14:sldId id="298"/>
            <p14:sldId id="30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5E69"/>
    <a:srgbClr val="7DCAD8"/>
    <a:srgbClr val="FE7235"/>
    <a:srgbClr val="FEA734"/>
    <a:srgbClr val="C73619"/>
    <a:srgbClr val="F16743"/>
    <a:srgbClr val="5C6D1D"/>
    <a:srgbClr val="94B44A"/>
    <a:srgbClr val="01B4BB"/>
    <a:srgbClr val="5FA6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732" autoAdjust="0"/>
    <p:restoredTop sz="95256" autoAdjust="0"/>
  </p:normalViewPr>
  <p:slideViewPr>
    <p:cSldViewPr>
      <p:cViewPr varScale="1">
        <p:scale>
          <a:sx n="160" d="100"/>
          <a:sy n="160" d="100"/>
        </p:scale>
        <p:origin x="168" y="352"/>
      </p:cViewPr>
      <p:guideLst/>
    </p:cSldViewPr>
  </p:slideViewPr>
  <p:notesTextViewPr>
    <p:cViewPr>
      <p:scale>
        <a:sx n="3" d="2"/>
        <a:sy n="3" d="2"/>
      </p:scale>
      <p:origin x="0" y="0"/>
    </p:cViewPr>
  </p:notesTextViewPr>
  <p:notesViewPr>
    <p:cSldViewPr>
      <p:cViewPr varScale="1">
        <p:scale>
          <a:sx n="69" d="100"/>
          <a:sy n="69"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C762424-DDEB-4A97-8DF5-6BF96CCB3FB5}" type="datetimeFigureOut">
              <a:rPr lang="en-US" smtClean="0"/>
              <a:pPr/>
              <a:t>11/20/23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AC53C4B-F994-412E-85D8-E2AB9829285D}" type="slidenum">
              <a:rPr lang="en-US" smtClean="0"/>
              <a:pPr/>
              <a:t>‹#›</a:t>
            </a:fld>
            <a:endParaRPr lang="en-US" dirty="0"/>
          </a:p>
        </p:txBody>
      </p:sp>
    </p:spTree>
    <p:extLst>
      <p:ext uri="{BB962C8B-B14F-4D97-AF65-F5344CB8AC3E}">
        <p14:creationId xmlns:p14="http://schemas.microsoft.com/office/powerpoint/2010/main" val="222969922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BAABD2D-06EE-4924-A970-DA7F071D30DD}" type="datetimeFigureOut">
              <a:rPr lang="en-US" smtClean="0"/>
              <a:pPr/>
              <a:t>11/20/23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2673052-1C4D-4D99-A058-91D579108362}" type="slidenum">
              <a:rPr lang="en-US" smtClean="0"/>
              <a:pPr/>
              <a:t>‹#›</a:t>
            </a:fld>
            <a:endParaRPr lang="en-US" dirty="0"/>
          </a:p>
        </p:txBody>
      </p:sp>
    </p:spTree>
    <p:extLst>
      <p:ext uri="{BB962C8B-B14F-4D97-AF65-F5344CB8AC3E}">
        <p14:creationId xmlns:p14="http://schemas.microsoft.com/office/powerpoint/2010/main" val="10495357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1</a:t>
            </a:fld>
            <a:endParaRPr lang="en-US" dirty="0"/>
          </a:p>
        </p:txBody>
      </p:sp>
    </p:spTree>
    <p:extLst>
      <p:ext uri="{BB962C8B-B14F-4D97-AF65-F5344CB8AC3E}">
        <p14:creationId xmlns:p14="http://schemas.microsoft.com/office/powerpoint/2010/main" val="8827505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10</a:t>
            </a:fld>
            <a:endParaRPr lang="en-US" dirty="0"/>
          </a:p>
        </p:txBody>
      </p:sp>
    </p:spTree>
    <p:extLst>
      <p:ext uri="{BB962C8B-B14F-4D97-AF65-F5344CB8AC3E}">
        <p14:creationId xmlns:p14="http://schemas.microsoft.com/office/powerpoint/2010/main" val="2613328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11</a:t>
            </a:fld>
            <a:endParaRPr lang="en-US" dirty="0"/>
          </a:p>
        </p:txBody>
      </p:sp>
    </p:spTree>
    <p:extLst>
      <p:ext uri="{BB962C8B-B14F-4D97-AF65-F5344CB8AC3E}">
        <p14:creationId xmlns:p14="http://schemas.microsoft.com/office/powerpoint/2010/main" val="2879185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12</a:t>
            </a:fld>
            <a:endParaRPr lang="en-US" dirty="0"/>
          </a:p>
        </p:txBody>
      </p:sp>
    </p:spTree>
    <p:extLst>
      <p:ext uri="{BB962C8B-B14F-4D97-AF65-F5344CB8AC3E}">
        <p14:creationId xmlns:p14="http://schemas.microsoft.com/office/powerpoint/2010/main" val="41993533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13</a:t>
            </a:fld>
            <a:endParaRPr lang="en-US" dirty="0"/>
          </a:p>
        </p:txBody>
      </p:sp>
    </p:spTree>
    <p:extLst>
      <p:ext uri="{BB962C8B-B14F-4D97-AF65-F5344CB8AC3E}">
        <p14:creationId xmlns:p14="http://schemas.microsoft.com/office/powerpoint/2010/main" val="33856844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14</a:t>
            </a:fld>
            <a:endParaRPr lang="en-US" dirty="0"/>
          </a:p>
        </p:txBody>
      </p:sp>
    </p:spTree>
    <p:extLst>
      <p:ext uri="{BB962C8B-B14F-4D97-AF65-F5344CB8AC3E}">
        <p14:creationId xmlns:p14="http://schemas.microsoft.com/office/powerpoint/2010/main" val="36066816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15</a:t>
            </a:fld>
            <a:endParaRPr lang="en-US" dirty="0"/>
          </a:p>
        </p:txBody>
      </p:sp>
    </p:spTree>
    <p:extLst>
      <p:ext uri="{BB962C8B-B14F-4D97-AF65-F5344CB8AC3E}">
        <p14:creationId xmlns:p14="http://schemas.microsoft.com/office/powerpoint/2010/main" val="26379908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16</a:t>
            </a:fld>
            <a:endParaRPr lang="en-US" dirty="0"/>
          </a:p>
        </p:txBody>
      </p:sp>
    </p:spTree>
    <p:extLst>
      <p:ext uri="{BB962C8B-B14F-4D97-AF65-F5344CB8AC3E}">
        <p14:creationId xmlns:p14="http://schemas.microsoft.com/office/powerpoint/2010/main" val="30983079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17</a:t>
            </a:fld>
            <a:endParaRPr lang="en-US" dirty="0"/>
          </a:p>
        </p:txBody>
      </p:sp>
    </p:spTree>
    <p:extLst>
      <p:ext uri="{BB962C8B-B14F-4D97-AF65-F5344CB8AC3E}">
        <p14:creationId xmlns:p14="http://schemas.microsoft.com/office/powerpoint/2010/main" val="31496154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18</a:t>
            </a:fld>
            <a:endParaRPr lang="en-US" dirty="0"/>
          </a:p>
        </p:txBody>
      </p:sp>
    </p:spTree>
    <p:extLst>
      <p:ext uri="{BB962C8B-B14F-4D97-AF65-F5344CB8AC3E}">
        <p14:creationId xmlns:p14="http://schemas.microsoft.com/office/powerpoint/2010/main" val="16722866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19</a:t>
            </a:fld>
            <a:endParaRPr lang="en-US" dirty="0"/>
          </a:p>
        </p:txBody>
      </p:sp>
    </p:spTree>
    <p:extLst>
      <p:ext uri="{BB962C8B-B14F-4D97-AF65-F5344CB8AC3E}">
        <p14:creationId xmlns:p14="http://schemas.microsoft.com/office/powerpoint/2010/main" val="116699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2</a:t>
            </a:fld>
            <a:endParaRPr lang="en-US" dirty="0"/>
          </a:p>
        </p:txBody>
      </p:sp>
    </p:spTree>
    <p:extLst>
      <p:ext uri="{BB962C8B-B14F-4D97-AF65-F5344CB8AC3E}">
        <p14:creationId xmlns:p14="http://schemas.microsoft.com/office/powerpoint/2010/main" val="36561607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20</a:t>
            </a:fld>
            <a:endParaRPr lang="en-US" dirty="0"/>
          </a:p>
        </p:txBody>
      </p:sp>
    </p:spTree>
    <p:extLst>
      <p:ext uri="{BB962C8B-B14F-4D97-AF65-F5344CB8AC3E}">
        <p14:creationId xmlns:p14="http://schemas.microsoft.com/office/powerpoint/2010/main" val="12550347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673052-1C4D-4D99-A058-91D57910836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93291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3</a:t>
            </a:fld>
            <a:endParaRPr lang="en-US" dirty="0"/>
          </a:p>
        </p:txBody>
      </p:sp>
    </p:spTree>
    <p:extLst>
      <p:ext uri="{BB962C8B-B14F-4D97-AF65-F5344CB8AC3E}">
        <p14:creationId xmlns:p14="http://schemas.microsoft.com/office/powerpoint/2010/main" val="20798543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4</a:t>
            </a:fld>
            <a:endParaRPr lang="en-US" dirty="0"/>
          </a:p>
        </p:txBody>
      </p:sp>
    </p:spTree>
    <p:extLst>
      <p:ext uri="{BB962C8B-B14F-4D97-AF65-F5344CB8AC3E}">
        <p14:creationId xmlns:p14="http://schemas.microsoft.com/office/powerpoint/2010/main" val="352423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5</a:t>
            </a:fld>
            <a:endParaRPr lang="en-US" dirty="0"/>
          </a:p>
        </p:txBody>
      </p:sp>
    </p:spTree>
    <p:extLst>
      <p:ext uri="{BB962C8B-B14F-4D97-AF65-F5344CB8AC3E}">
        <p14:creationId xmlns:p14="http://schemas.microsoft.com/office/powerpoint/2010/main" val="19712539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6</a:t>
            </a:fld>
            <a:endParaRPr lang="en-US" dirty="0"/>
          </a:p>
        </p:txBody>
      </p:sp>
    </p:spTree>
    <p:extLst>
      <p:ext uri="{BB962C8B-B14F-4D97-AF65-F5344CB8AC3E}">
        <p14:creationId xmlns:p14="http://schemas.microsoft.com/office/powerpoint/2010/main" val="28690263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7</a:t>
            </a:fld>
            <a:endParaRPr lang="en-US" dirty="0"/>
          </a:p>
        </p:txBody>
      </p:sp>
    </p:spTree>
    <p:extLst>
      <p:ext uri="{BB962C8B-B14F-4D97-AF65-F5344CB8AC3E}">
        <p14:creationId xmlns:p14="http://schemas.microsoft.com/office/powerpoint/2010/main" val="5797899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8</a:t>
            </a:fld>
            <a:endParaRPr lang="en-US" dirty="0"/>
          </a:p>
        </p:txBody>
      </p:sp>
    </p:spTree>
    <p:extLst>
      <p:ext uri="{BB962C8B-B14F-4D97-AF65-F5344CB8AC3E}">
        <p14:creationId xmlns:p14="http://schemas.microsoft.com/office/powerpoint/2010/main" val="31218159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https://pixabay.com/es/photos/negocio-hombre-empresario-1042706/</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https://pixabay.com/es/photos/modelo-empresario-corporativo-2911332/</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https://pixabay.com/es/photos/gente-mujer-llamada-tienda-caf%c3%a9-2588594/</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https://pixabay.com/es/photos/hombre-de-negocios-hombre-retrato-805769/</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https://pixabay.com/es/photos/mujer-trabajo-oficina-pizarron-4702060/</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https://pixabay.com/es/photos/empresario-hombre-corredor-de-bolsa-481113/</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https://www.pexels.com/es-es/foto/hombre-de-chaqueta-de-traje-negro-con-ordenador-portatil-plateado-3777564/</a:t>
            </a:r>
          </a:p>
        </p:txBody>
      </p:sp>
      <p:sp>
        <p:nvSpPr>
          <p:cNvPr id="4" name="Slide Number Placeholder 3"/>
          <p:cNvSpPr>
            <a:spLocks noGrp="1"/>
          </p:cNvSpPr>
          <p:nvPr>
            <p:ph type="sldNum" sz="quarter" idx="10"/>
          </p:nvPr>
        </p:nvSpPr>
        <p:spPr/>
        <p:txBody>
          <a:bodyPr/>
          <a:lstStyle/>
          <a:p>
            <a:fld id="{62673052-1C4D-4D99-A058-91D579108362}" type="slidenum">
              <a:rPr lang="en-US" smtClean="0"/>
              <a:pPr/>
              <a:t>9</a:t>
            </a:fld>
            <a:endParaRPr lang="en-US" dirty="0"/>
          </a:p>
        </p:txBody>
      </p:sp>
    </p:spTree>
    <p:extLst>
      <p:ext uri="{BB962C8B-B14F-4D97-AF65-F5344CB8AC3E}">
        <p14:creationId xmlns:p14="http://schemas.microsoft.com/office/powerpoint/2010/main" val="1694918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userDrawn="1"/>
        </p:nvSpPr>
        <p:spPr>
          <a:xfrm>
            <a:off x="0" y="2419350"/>
            <a:ext cx="9144000" cy="2724150"/>
          </a:xfrm>
          <a:prstGeom prst="rect">
            <a:avLst/>
          </a:prstGeom>
          <a:gradFill flip="none" rotWithShape="1">
            <a:gsLst>
              <a:gs pos="44000">
                <a:srgbClr val="CBCBCB">
                  <a:alpha val="22000"/>
                </a:srgbClr>
              </a:gs>
              <a:gs pos="100000">
                <a:srgbClr val="5F5F5F">
                  <a:alpha val="19000"/>
                </a:srgbClr>
              </a:gs>
              <a:gs pos="100000">
                <a:srgbClr val="FFFFFF">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3740992"/>
            <a:ext cx="7772400" cy="458115"/>
          </a:xfrm>
        </p:spPr>
        <p:txBody>
          <a:bodyPr/>
          <a:lstStyle>
            <a:lvl1pPr algn="ctr">
              <a:defRPr lang="en-US" sz="3000" kern="1200" smtClean="0">
                <a:solidFill>
                  <a:schemeClr val="tx1">
                    <a:lumMod val="75000"/>
                    <a:lumOff val="25000"/>
                  </a:schemeClr>
                </a:solidFill>
                <a:latin typeface="+mj-lt"/>
                <a:ea typeface="+mj-ea"/>
                <a:cs typeface="+mj-cs"/>
              </a:defRPr>
            </a:lvl1pPr>
          </a:lstStyle>
          <a:p>
            <a:r>
              <a:rPr lang="en-US" dirty="0"/>
              <a:t>Click to edit Master title style</a:t>
            </a:r>
          </a:p>
        </p:txBody>
      </p:sp>
      <p:sp>
        <p:nvSpPr>
          <p:cNvPr id="3" name="Subtitle 2"/>
          <p:cNvSpPr>
            <a:spLocks noGrp="1"/>
          </p:cNvSpPr>
          <p:nvPr>
            <p:ph type="subTitle" idx="1"/>
          </p:nvPr>
        </p:nvSpPr>
        <p:spPr>
          <a:xfrm>
            <a:off x="1371600" y="4132020"/>
            <a:ext cx="6400800" cy="573330"/>
          </a:xfrm>
        </p:spPr>
        <p:txBody>
          <a:bodyPr>
            <a:normAutofit/>
          </a:bodyPr>
          <a:lstStyle>
            <a:lvl1pPr marL="0" indent="0" algn="ctr">
              <a:buNone/>
              <a:defRPr lang="en-US" sz="1800" kern="1200" smtClean="0">
                <a:solidFill>
                  <a:schemeClr val="tx1">
                    <a:lumMod val="65000"/>
                    <a:lumOff val="35000"/>
                  </a:schemeClr>
                </a:solidFill>
                <a:latin typeface="+mj-lt"/>
                <a:ea typeface="+mj-ea"/>
                <a:cs typeface="+mj-cs"/>
              </a:defRPr>
            </a:lvl1pPr>
            <a:lvl2pPr marL="457162" indent="0" algn="ctr">
              <a:buNone/>
              <a:defRPr>
                <a:solidFill>
                  <a:schemeClr val="tx1">
                    <a:tint val="75000"/>
                  </a:schemeClr>
                </a:solidFill>
              </a:defRPr>
            </a:lvl2pPr>
            <a:lvl3pPr marL="914324" indent="0" algn="ctr">
              <a:buNone/>
              <a:defRPr>
                <a:solidFill>
                  <a:schemeClr val="tx1">
                    <a:tint val="75000"/>
                  </a:schemeClr>
                </a:solidFill>
              </a:defRPr>
            </a:lvl3pPr>
            <a:lvl4pPr marL="1371486" indent="0" algn="ctr">
              <a:buNone/>
              <a:defRPr>
                <a:solidFill>
                  <a:schemeClr val="tx1">
                    <a:tint val="75000"/>
                  </a:schemeClr>
                </a:solidFill>
              </a:defRPr>
            </a:lvl4pPr>
            <a:lvl5pPr marL="1828648" indent="0" algn="ctr">
              <a:buNone/>
              <a:defRPr>
                <a:solidFill>
                  <a:schemeClr val="tx1">
                    <a:tint val="75000"/>
                  </a:schemeClr>
                </a:solidFill>
              </a:defRPr>
            </a:lvl5pPr>
            <a:lvl6pPr marL="2285810" indent="0" algn="ctr">
              <a:buNone/>
              <a:defRPr>
                <a:solidFill>
                  <a:schemeClr val="tx1">
                    <a:tint val="75000"/>
                  </a:schemeClr>
                </a:solidFill>
              </a:defRPr>
            </a:lvl6pPr>
            <a:lvl7pPr marL="2742972" indent="0" algn="ctr">
              <a:buNone/>
              <a:defRPr>
                <a:solidFill>
                  <a:schemeClr val="tx1">
                    <a:tint val="75000"/>
                  </a:schemeClr>
                </a:solidFill>
              </a:defRPr>
            </a:lvl7pPr>
            <a:lvl8pPr marL="3200133" indent="0" algn="ctr">
              <a:buNone/>
              <a:defRPr>
                <a:solidFill>
                  <a:schemeClr val="tx1">
                    <a:tint val="75000"/>
                  </a:schemeClr>
                </a:solidFill>
              </a:defRPr>
            </a:lvl8pPr>
            <a:lvl9pPr marL="365729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174154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Title Only">
    <p:bg>
      <p:bgPr>
        <a:solidFill>
          <a:schemeClr val="tx1"/>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dirty="0"/>
          </a:p>
        </p:txBody>
      </p:sp>
      <p:sp>
        <p:nvSpPr>
          <p:cNvPr id="7" name="Title 1">
            <a:extLst>
              <a:ext uri="{FF2B5EF4-FFF2-40B4-BE49-F238E27FC236}">
                <a16:creationId xmlns:a16="http://schemas.microsoft.com/office/drawing/2014/main" id="{F9BDFC48-CCC1-010E-8939-75AAF0C7D89C}"/>
              </a:ext>
            </a:extLst>
          </p:cNvPr>
          <p:cNvSpPr>
            <a:spLocks noGrp="1"/>
          </p:cNvSpPr>
          <p:nvPr>
            <p:ph type="title"/>
          </p:nvPr>
        </p:nvSpPr>
        <p:spPr>
          <a:xfrm>
            <a:off x="457200" y="205979"/>
            <a:ext cx="8229600" cy="536971"/>
          </a:xfrm>
        </p:spPr>
        <p:txBody>
          <a:bodyPr>
            <a:normAutofit/>
          </a:bodyPr>
          <a:lstStyle>
            <a:lvl1pPr algn="l">
              <a:defRPr sz="2800">
                <a:solidFill>
                  <a:schemeClr val="bg1"/>
                </a:solidFill>
              </a:defRPr>
            </a:lvl1pPr>
          </a:lstStyle>
          <a:p>
            <a:r>
              <a:rPr lang="en-US"/>
              <a:t>Click to edit Master title style</a:t>
            </a:r>
          </a:p>
        </p:txBody>
      </p:sp>
    </p:spTree>
    <p:extLst>
      <p:ext uri="{BB962C8B-B14F-4D97-AF65-F5344CB8AC3E}">
        <p14:creationId xmlns:p14="http://schemas.microsoft.com/office/powerpoint/2010/main" val="142987430"/>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939B1FA-81F2-4940-9AF3-5EAFB5D6669B}" type="slidenum">
              <a:rPr lang="en-US" smtClean="0"/>
              <a:pPr/>
              <a:t>‹#›</a:t>
            </a:fld>
            <a:endParaRPr lang="en-US" dirty="0"/>
          </a:p>
        </p:txBody>
      </p:sp>
      <p:sp>
        <p:nvSpPr>
          <p:cNvPr id="6" name="Title 1"/>
          <p:cNvSpPr>
            <a:spLocks noGrp="1"/>
          </p:cNvSpPr>
          <p:nvPr>
            <p:ph type="title"/>
          </p:nvPr>
        </p:nvSpPr>
        <p:spPr>
          <a:xfrm>
            <a:off x="457200" y="205979"/>
            <a:ext cx="8229600" cy="536971"/>
          </a:xfrm>
        </p:spPr>
        <p:txBody>
          <a:bodyPr>
            <a:normAutofit/>
          </a:bodyPr>
          <a:lstStyle>
            <a:lvl1pPr algn="l">
              <a:defRPr sz="2800">
                <a:solidFill>
                  <a:schemeClr val="bg1">
                    <a:lumMod val="50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457200" y="742950"/>
            <a:ext cx="8229600" cy="381000"/>
          </a:xfrm>
        </p:spPr>
        <p:txBody>
          <a:bodyPr>
            <a:noAutofit/>
          </a:bodyPr>
          <a:lstStyle>
            <a:lvl1pPr marL="0" indent="0">
              <a:buNone/>
              <a:defRPr sz="1400">
                <a:solidFill>
                  <a:schemeClr val="bg1">
                    <a:lumMod val="50000"/>
                  </a:schemeClr>
                </a:solidFill>
              </a:defRPr>
            </a:lvl1pPr>
          </a:lstStyle>
          <a:p>
            <a:pPr lvl="0"/>
            <a:r>
              <a:rPr lang="en-US"/>
              <a:t>Subtitle</a:t>
            </a:r>
          </a:p>
        </p:txBody>
      </p:sp>
    </p:spTree>
    <p:extLst>
      <p:ext uri="{BB962C8B-B14F-4D97-AF65-F5344CB8AC3E}">
        <p14:creationId xmlns:p14="http://schemas.microsoft.com/office/powerpoint/2010/main" val="16812494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Only">
    <p:bg>
      <p:bgPr>
        <a:solidFill>
          <a:schemeClr val="bg1">
            <a:lumMod val="8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dirty="0"/>
          </a:p>
        </p:txBody>
      </p:sp>
      <p:sp>
        <p:nvSpPr>
          <p:cNvPr id="6" name="Title 1"/>
          <p:cNvSpPr>
            <a:spLocks noGrp="1"/>
          </p:cNvSpPr>
          <p:nvPr>
            <p:ph type="title"/>
          </p:nvPr>
        </p:nvSpPr>
        <p:spPr>
          <a:xfrm>
            <a:off x="457200" y="205979"/>
            <a:ext cx="8229600" cy="536971"/>
          </a:xfrm>
        </p:spPr>
        <p:txBody>
          <a:bodyPr>
            <a:normAutofit/>
          </a:bodyPr>
          <a:lstStyle>
            <a:lvl1pPr algn="l">
              <a:defRPr sz="2800">
                <a:solidFill>
                  <a:schemeClr val="bg1">
                    <a:lumMod val="85000"/>
                  </a:schemeClr>
                </a:solidFill>
              </a:defRPr>
            </a:lvl1pPr>
          </a:lstStyle>
          <a:p>
            <a:r>
              <a:rPr lang="en-US" dirty="0"/>
              <a:t>Click to edit Master title style</a:t>
            </a:r>
          </a:p>
        </p:txBody>
      </p:sp>
    </p:spTree>
    <p:extLst>
      <p:ext uri="{BB962C8B-B14F-4D97-AF65-F5344CB8AC3E}">
        <p14:creationId xmlns:p14="http://schemas.microsoft.com/office/powerpoint/2010/main" val="1429874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2_Blank">
    <p:bg>
      <p:bgPr>
        <a:solidFill>
          <a:schemeClr val="bg1">
            <a:lumMod val="85000"/>
          </a:schemeClr>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939B1FA-81F2-4940-9AF3-5EAFB5D6669B}" type="slidenum">
              <a:rPr lang="en-US" smtClean="0"/>
              <a:pPr/>
              <a:t>‹#›</a:t>
            </a:fld>
            <a:endParaRPr lang="en-US" dirty="0"/>
          </a:p>
        </p:txBody>
      </p:sp>
      <p:sp>
        <p:nvSpPr>
          <p:cNvPr id="5" name="Rectangle 4"/>
          <p:cNvSpPr/>
          <p:nvPr userDrawn="1"/>
        </p:nvSpPr>
        <p:spPr>
          <a:xfrm>
            <a:off x="0" y="3848100"/>
            <a:ext cx="9144000" cy="1295400"/>
          </a:xfrm>
          <a:prstGeom prst="rect">
            <a:avLst/>
          </a:prstGeom>
          <a:solidFill>
            <a:srgbClr val="B5D3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812494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076327"/>
            <a:ext cx="3008313" cy="3518297"/>
          </a:xfrm>
        </p:spPr>
        <p:txBody>
          <a:bodyPr/>
          <a:lstStyle>
            <a:lvl1pPr marL="0" indent="0">
              <a:buNone/>
              <a:defRPr sz="1400"/>
            </a:lvl1pPr>
            <a:lvl2pPr marL="457181" indent="0">
              <a:buNone/>
              <a:defRPr sz="1200"/>
            </a:lvl2pPr>
            <a:lvl3pPr marL="914362" indent="0">
              <a:buNone/>
              <a:defRPr sz="1000"/>
            </a:lvl3pPr>
            <a:lvl4pPr marL="1371543" indent="0">
              <a:buNone/>
              <a:defRPr sz="900"/>
            </a:lvl4pPr>
            <a:lvl5pPr marL="1828724" indent="0">
              <a:buNone/>
              <a:defRPr sz="900"/>
            </a:lvl5pPr>
            <a:lvl6pPr marL="2285905" indent="0">
              <a:buNone/>
              <a:defRPr sz="900"/>
            </a:lvl6pPr>
            <a:lvl7pPr marL="2743086" indent="0">
              <a:buNone/>
              <a:defRPr sz="900"/>
            </a:lvl7pPr>
            <a:lvl8pPr marL="3200266" indent="0">
              <a:buNone/>
              <a:defRPr sz="900"/>
            </a:lvl8pPr>
            <a:lvl9pPr marL="3657448"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11290817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181" indent="0">
              <a:buNone/>
              <a:defRPr sz="2800"/>
            </a:lvl2pPr>
            <a:lvl3pPr marL="914362" indent="0">
              <a:buNone/>
              <a:defRPr sz="2400"/>
            </a:lvl3pPr>
            <a:lvl4pPr marL="1371543" indent="0">
              <a:buNone/>
              <a:defRPr sz="2000"/>
            </a:lvl4pPr>
            <a:lvl5pPr marL="1828724" indent="0">
              <a:buNone/>
              <a:defRPr sz="2000"/>
            </a:lvl5pPr>
            <a:lvl6pPr marL="2285905" indent="0">
              <a:buNone/>
              <a:defRPr sz="2000"/>
            </a:lvl6pPr>
            <a:lvl7pPr marL="2743086" indent="0">
              <a:buNone/>
              <a:defRPr sz="2000"/>
            </a:lvl7pPr>
            <a:lvl8pPr marL="3200266" indent="0">
              <a:buNone/>
              <a:defRPr sz="2000"/>
            </a:lvl8pPr>
            <a:lvl9pPr marL="3657448" indent="0">
              <a:buNone/>
              <a:defRPr sz="2000"/>
            </a:lvl9pPr>
          </a:lstStyle>
          <a:p>
            <a:endParaRPr lang="en-US" dirty="0"/>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181" indent="0">
              <a:buNone/>
              <a:defRPr sz="1200"/>
            </a:lvl2pPr>
            <a:lvl3pPr marL="914362" indent="0">
              <a:buNone/>
              <a:defRPr sz="1000"/>
            </a:lvl3pPr>
            <a:lvl4pPr marL="1371543" indent="0">
              <a:buNone/>
              <a:defRPr sz="900"/>
            </a:lvl4pPr>
            <a:lvl5pPr marL="1828724" indent="0">
              <a:buNone/>
              <a:defRPr sz="900"/>
            </a:lvl5pPr>
            <a:lvl6pPr marL="2285905" indent="0">
              <a:buNone/>
              <a:defRPr sz="900"/>
            </a:lvl6pPr>
            <a:lvl7pPr marL="2743086" indent="0">
              <a:buNone/>
              <a:defRPr sz="900"/>
            </a:lvl7pPr>
            <a:lvl8pPr marL="3200266" indent="0">
              <a:buNone/>
              <a:defRPr sz="900"/>
            </a:lvl8pPr>
            <a:lvl9pPr marL="3657448"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37538142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39841580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5350223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model2">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27899705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dirty="0"/>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181" indent="0" algn="ctr">
              <a:buNone/>
              <a:defRPr>
                <a:solidFill>
                  <a:schemeClr val="tx1">
                    <a:tint val="75000"/>
                  </a:schemeClr>
                </a:solidFill>
              </a:defRPr>
            </a:lvl2pPr>
            <a:lvl3pPr marL="914362" indent="0" algn="ctr">
              <a:buNone/>
              <a:defRPr>
                <a:solidFill>
                  <a:schemeClr val="tx1">
                    <a:tint val="75000"/>
                  </a:schemeClr>
                </a:solidFill>
              </a:defRPr>
            </a:lvl3pPr>
            <a:lvl4pPr marL="1371543" indent="0" algn="ctr">
              <a:buNone/>
              <a:defRPr>
                <a:solidFill>
                  <a:schemeClr val="tx1">
                    <a:tint val="75000"/>
                  </a:schemeClr>
                </a:solidFill>
              </a:defRPr>
            </a:lvl4pPr>
            <a:lvl5pPr marL="1828724" indent="0" algn="ctr">
              <a:buNone/>
              <a:defRPr>
                <a:solidFill>
                  <a:schemeClr val="tx1">
                    <a:tint val="75000"/>
                  </a:schemeClr>
                </a:solidFill>
              </a:defRPr>
            </a:lvl5pPr>
            <a:lvl6pPr marL="2285905" indent="0" algn="ctr">
              <a:buNone/>
              <a:defRPr>
                <a:solidFill>
                  <a:schemeClr val="tx1">
                    <a:tint val="75000"/>
                  </a:schemeClr>
                </a:solidFill>
              </a:defRPr>
            </a:lvl6pPr>
            <a:lvl7pPr marL="2743086" indent="0" algn="ctr">
              <a:buNone/>
              <a:defRPr>
                <a:solidFill>
                  <a:schemeClr val="tx1">
                    <a:tint val="75000"/>
                  </a:schemeClr>
                </a:solidFill>
              </a:defRPr>
            </a:lvl7pPr>
            <a:lvl8pPr marL="3200266" indent="0" algn="ctr">
              <a:buNone/>
              <a:defRPr>
                <a:solidFill>
                  <a:schemeClr val="tx1">
                    <a:tint val="75000"/>
                  </a:schemeClr>
                </a:solidFill>
              </a:defRPr>
            </a:lvl8pPr>
            <a:lvl9pPr marL="365744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39577184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27899705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dirty="0"/>
          </a:p>
        </p:txBody>
      </p:sp>
      <p:sp>
        <p:nvSpPr>
          <p:cNvPr id="6" name="Title 1"/>
          <p:cNvSpPr>
            <a:spLocks noGrp="1"/>
          </p:cNvSpPr>
          <p:nvPr>
            <p:ph type="title"/>
          </p:nvPr>
        </p:nvSpPr>
        <p:spPr>
          <a:xfrm>
            <a:off x="457200" y="205979"/>
            <a:ext cx="8229600" cy="536971"/>
          </a:xfrm>
        </p:spPr>
        <p:txBody>
          <a:bodyPr>
            <a:normAutofit/>
          </a:bodyPr>
          <a:lstStyle>
            <a:lvl1pPr algn="l">
              <a:defRPr sz="2800">
                <a:solidFill>
                  <a:schemeClr val="bg1">
                    <a:lumMod val="50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457200" y="742950"/>
            <a:ext cx="8229600" cy="381000"/>
          </a:xfrm>
        </p:spPr>
        <p:txBody>
          <a:bodyPr>
            <a:noAutofit/>
          </a:bodyPr>
          <a:lstStyle>
            <a:lvl1pPr marL="0" indent="0">
              <a:buNone/>
              <a:defRPr sz="1400">
                <a:solidFill>
                  <a:schemeClr val="bg1">
                    <a:lumMod val="50000"/>
                  </a:schemeClr>
                </a:solidFill>
              </a:defRPr>
            </a:lvl1pPr>
          </a:lstStyle>
          <a:p>
            <a:pPr lvl="0"/>
            <a:r>
              <a:rPr lang="en-US"/>
              <a:t>Subtitle</a:t>
            </a:r>
          </a:p>
        </p:txBody>
      </p:sp>
    </p:spTree>
    <p:extLst>
      <p:ext uri="{BB962C8B-B14F-4D97-AF65-F5344CB8AC3E}">
        <p14:creationId xmlns:p14="http://schemas.microsoft.com/office/powerpoint/2010/main" val="254263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351923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181" indent="0">
              <a:buNone/>
              <a:defRPr sz="1800">
                <a:solidFill>
                  <a:schemeClr val="tx1">
                    <a:tint val="75000"/>
                  </a:schemeClr>
                </a:solidFill>
              </a:defRPr>
            </a:lvl2pPr>
            <a:lvl3pPr marL="914362" indent="0">
              <a:buNone/>
              <a:defRPr sz="1600">
                <a:solidFill>
                  <a:schemeClr val="tx1">
                    <a:tint val="75000"/>
                  </a:schemeClr>
                </a:solidFill>
              </a:defRPr>
            </a:lvl3pPr>
            <a:lvl4pPr marL="1371543" indent="0">
              <a:buNone/>
              <a:defRPr sz="1400">
                <a:solidFill>
                  <a:schemeClr val="tx1">
                    <a:tint val="75000"/>
                  </a:schemeClr>
                </a:solidFill>
              </a:defRPr>
            </a:lvl4pPr>
            <a:lvl5pPr marL="1828724" indent="0">
              <a:buNone/>
              <a:defRPr sz="1400">
                <a:solidFill>
                  <a:schemeClr val="tx1">
                    <a:tint val="75000"/>
                  </a:schemeClr>
                </a:solidFill>
              </a:defRPr>
            </a:lvl5pPr>
            <a:lvl6pPr marL="2285905" indent="0">
              <a:buNone/>
              <a:defRPr sz="1400">
                <a:solidFill>
                  <a:schemeClr val="tx1">
                    <a:tint val="75000"/>
                  </a:schemeClr>
                </a:solidFill>
              </a:defRPr>
            </a:lvl6pPr>
            <a:lvl7pPr marL="2743086" indent="0">
              <a:buNone/>
              <a:defRPr sz="1400">
                <a:solidFill>
                  <a:schemeClr val="tx1">
                    <a:tint val="75000"/>
                  </a:schemeClr>
                </a:solidFill>
              </a:defRPr>
            </a:lvl7pPr>
            <a:lvl8pPr marL="3200266" indent="0">
              <a:buNone/>
              <a:defRPr sz="1400">
                <a:solidFill>
                  <a:schemeClr val="tx1">
                    <a:tint val="75000"/>
                  </a:schemeClr>
                </a:solidFill>
              </a:defRPr>
            </a:lvl8pPr>
            <a:lvl9pPr marL="3657448"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2118170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305318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181" indent="0">
              <a:buNone/>
              <a:defRPr sz="2000" b="1"/>
            </a:lvl2pPr>
            <a:lvl3pPr marL="914362" indent="0">
              <a:buNone/>
              <a:defRPr sz="1800" b="1"/>
            </a:lvl3pPr>
            <a:lvl4pPr marL="1371543" indent="0">
              <a:buNone/>
              <a:defRPr sz="1600" b="1"/>
            </a:lvl4pPr>
            <a:lvl5pPr marL="1828724" indent="0">
              <a:buNone/>
              <a:defRPr sz="1600" b="1"/>
            </a:lvl5pPr>
            <a:lvl6pPr marL="2285905" indent="0">
              <a:buNone/>
              <a:defRPr sz="1600" b="1"/>
            </a:lvl6pPr>
            <a:lvl7pPr marL="2743086" indent="0">
              <a:buNone/>
              <a:defRPr sz="1600" b="1"/>
            </a:lvl7pPr>
            <a:lvl8pPr marL="3200266" indent="0">
              <a:buNone/>
              <a:defRPr sz="1600" b="1"/>
            </a:lvl8pPr>
            <a:lvl9pPr marL="3657448"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151335"/>
            <a:ext cx="4041775" cy="479822"/>
          </a:xfrm>
        </p:spPr>
        <p:txBody>
          <a:bodyPr anchor="b"/>
          <a:lstStyle>
            <a:lvl1pPr marL="0" indent="0">
              <a:buNone/>
              <a:defRPr sz="2400" b="1"/>
            </a:lvl1pPr>
            <a:lvl2pPr marL="457181" indent="0">
              <a:buNone/>
              <a:defRPr sz="2000" b="1"/>
            </a:lvl2pPr>
            <a:lvl3pPr marL="914362" indent="0">
              <a:buNone/>
              <a:defRPr sz="1800" b="1"/>
            </a:lvl3pPr>
            <a:lvl4pPr marL="1371543" indent="0">
              <a:buNone/>
              <a:defRPr sz="1600" b="1"/>
            </a:lvl4pPr>
            <a:lvl5pPr marL="1828724" indent="0">
              <a:buNone/>
              <a:defRPr sz="1600" b="1"/>
            </a:lvl5pPr>
            <a:lvl6pPr marL="2285905" indent="0">
              <a:buNone/>
              <a:defRPr sz="1600" b="1"/>
            </a:lvl6pPr>
            <a:lvl7pPr marL="2743086" indent="0">
              <a:buNone/>
              <a:defRPr sz="1600" b="1"/>
            </a:lvl7pPr>
            <a:lvl8pPr marL="3200266" indent="0">
              <a:buNone/>
              <a:defRPr sz="1600" b="1"/>
            </a:lvl8pPr>
            <a:lvl9pPr marL="3657448"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795899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dirty="0"/>
          </a:p>
        </p:txBody>
      </p:sp>
      <p:sp>
        <p:nvSpPr>
          <p:cNvPr id="6" name="Title 1"/>
          <p:cNvSpPr>
            <a:spLocks noGrp="1"/>
          </p:cNvSpPr>
          <p:nvPr>
            <p:ph type="title"/>
          </p:nvPr>
        </p:nvSpPr>
        <p:spPr>
          <a:xfrm>
            <a:off x="457200" y="205979"/>
            <a:ext cx="8229600" cy="536971"/>
          </a:xfrm>
        </p:spPr>
        <p:txBody>
          <a:bodyPr>
            <a:normAutofit/>
          </a:bodyPr>
          <a:lstStyle>
            <a:lvl1pPr algn="l">
              <a:defRPr sz="2800">
                <a:solidFill>
                  <a:schemeClr val="tx1">
                    <a:lumMod val="65000"/>
                    <a:lumOff val="35000"/>
                  </a:schemeClr>
                </a:solidFill>
              </a:defRPr>
            </a:lvl1pPr>
          </a:lstStyle>
          <a:p>
            <a:r>
              <a:rPr lang="en-US"/>
              <a:t>Click to edit Master title style</a:t>
            </a:r>
          </a:p>
        </p:txBody>
      </p:sp>
    </p:spTree>
    <p:extLst>
      <p:ext uri="{BB962C8B-B14F-4D97-AF65-F5344CB8AC3E}">
        <p14:creationId xmlns:p14="http://schemas.microsoft.com/office/powerpoint/2010/main" val="142987430"/>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dirty="0"/>
          </a:p>
        </p:txBody>
      </p:sp>
      <p:sp>
        <p:nvSpPr>
          <p:cNvPr id="6" name="Title 1"/>
          <p:cNvSpPr>
            <a:spLocks noGrp="1"/>
          </p:cNvSpPr>
          <p:nvPr>
            <p:ph type="title"/>
          </p:nvPr>
        </p:nvSpPr>
        <p:spPr>
          <a:xfrm>
            <a:off x="457200" y="205979"/>
            <a:ext cx="8229600" cy="536971"/>
          </a:xfrm>
        </p:spPr>
        <p:txBody>
          <a:bodyPr>
            <a:normAutofit/>
          </a:bodyPr>
          <a:lstStyle>
            <a:lvl1pPr algn="l">
              <a:defRPr sz="2800">
                <a:solidFill>
                  <a:schemeClr val="tx1"/>
                </a:solidFill>
              </a:defRPr>
            </a:lvl1pPr>
          </a:lstStyle>
          <a:p>
            <a:r>
              <a:rPr lang="en-US"/>
              <a:t>Click to edit Master title style</a:t>
            </a:r>
          </a:p>
        </p:txBody>
      </p:sp>
    </p:spTree>
    <p:extLst>
      <p:ext uri="{BB962C8B-B14F-4D97-AF65-F5344CB8AC3E}">
        <p14:creationId xmlns:p14="http://schemas.microsoft.com/office/powerpoint/2010/main" val="254263635"/>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1176A7-B091-469C-82C8-89C693043C40}" type="datetimeFigureOut">
              <a:rPr lang="en-US" smtClean="0"/>
              <a:pPr/>
              <a:t>11/20/23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1681249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100000">
              <a:srgbClr val="EEEEEE"/>
            </a:gs>
            <a:gs pos="67000">
              <a:schemeClr val="bg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533311"/>
          </a:xfrm>
          <a:prstGeom prst="rect">
            <a:avLst/>
          </a:prstGeom>
        </p:spPr>
        <p:txBody>
          <a:bodyPr vert="horz" lIns="91436" tIns="45718" rIns="91436" bIns="45718" rtlCol="0" anchor="ctr">
            <a:normAutofit/>
          </a:bodyPr>
          <a:lstStyle/>
          <a:p>
            <a:r>
              <a:rPr lang="en-US"/>
              <a:t>Click to edit Master title style</a:t>
            </a:r>
          </a:p>
        </p:txBody>
      </p:sp>
      <p:sp>
        <p:nvSpPr>
          <p:cNvPr id="3" name="Text Placeholder 2"/>
          <p:cNvSpPr>
            <a:spLocks noGrp="1"/>
          </p:cNvSpPr>
          <p:nvPr>
            <p:ph type="body" idx="1"/>
          </p:nvPr>
        </p:nvSpPr>
        <p:spPr>
          <a:xfrm>
            <a:off x="457200" y="853819"/>
            <a:ext cx="8229600" cy="3740804"/>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4"/>
            <a:ext cx="2133600" cy="273844"/>
          </a:xfrm>
          <a:prstGeom prst="rect">
            <a:avLst/>
          </a:prstGeom>
        </p:spPr>
        <p:txBody>
          <a:bodyPr vert="horz" lIns="91436" tIns="45718" rIns="91436" bIns="45718" rtlCol="0" anchor="ctr"/>
          <a:lstStyle>
            <a:lvl1pPr algn="l">
              <a:defRPr sz="1200">
                <a:solidFill>
                  <a:schemeClr val="tx1">
                    <a:tint val="75000"/>
                  </a:schemeClr>
                </a:solidFill>
              </a:defRPr>
            </a:lvl1pPr>
          </a:lstStyle>
          <a:p>
            <a:fld id="{FD1176A7-B091-469C-82C8-89C693043C40}" type="datetimeFigureOut">
              <a:rPr lang="en-US" smtClean="0"/>
              <a:pPr/>
              <a:t>11/20/23</a:t>
            </a:fld>
            <a:endParaRPr lang="en-US" dirty="0"/>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36" tIns="45718" rIns="91436" bIns="45718"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1" y="4767264"/>
            <a:ext cx="2133600" cy="273844"/>
          </a:xfrm>
          <a:prstGeom prst="rect">
            <a:avLst/>
          </a:prstGeom>
        </p:spPr>
        <p:txBody>
          <a:bodyPr vert="horz" lIns="91436" tIns="45718" rIns="91436" bIns="45718" rtlCol="0" anchor="ctr"/>
          <a:lstStyle>
            <a:lvl1pPr algn="r">
              <a:defRPr sz="1200">
                <a:solidFill>
                  <a:schemeClr val="tx1">
                    <a:tint val="75000"/>
                  </a:schemeClr>
                </a:solidFill>
              </a:defRPr>
            </a:lvl1pPr>
          </a:lstStyle>
          <a:p>
            <a:fld id="{5939B1FA-81F2-4940-9AF3-5EAFB5D6669B}" type="slidenum">
              <a:rPr lang="en-US" smtClean="0"/>
              <a:pPr/>
              <a:t>‹#›</a:t>
            </a:fld>
            <a:endParaRPr lang="en-US" dirty="0"/>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82" r:id="rId10"/>
    <p:sldLayoutId id="2147483681" r:id="rId11"/>
    <p:sldLayoutId id="2147483683" r:id="rId12"/>
    <p:sldLayoutId id="2147483684" r:id="rId13"/>
    <p:sldLayoutId id="2147483673" r:id="rId14"/>
    <p:sldLayoutId id="2147483674" r:id="rId15"/>
    <p:sldLayoutId id="2147483675" r:id="rId16"/>
    <p:sldLayoutId id="2147483676" r:id="rId17"/>
    <p:sldLayoutId id="2147483677" r:id="rId18"/>
    <p:sldLayoutId id="2147483678" r:id="rId19"/>
    <p:sldLayoutId id="2147483680" r:id="rId20"/>
    <p:sldLayoutId id="2147483662" r:id="rId21"/>
  </p:sldLayoutIdLst>
  <p:txStyles>
    <p:titleStyle>
      <a:lvl1pPr algn="l" defTabSz="914362" rtl="0" eaLnBrk="1" latinLnBrk="0" hangingPunct="1">
        <a:spcBef>
          <a:spcPct val="0"/>
        </a:spcBef>
        <a:buNone/>
        <a:defRPr sz="2400" kern="1200">
          <a:solidFill>
            <a:schemeClr val="tx1">
              <a:lumMod val="65000"/>
              <a:lumOff val="35000"/>
            </a:schemeClr>
          </a:solidFill>
          <a:latin typeface="+mj-lt"/>
          <a:ea typeface="+mj-ea"/>
          <a:cs typeface="+mj-cs"/>
        </a:defRPr>
      </a:lvl1pPr>
    </p:titleStyle>
    <p:bodyStyle>
      <a:lvl1pPr marL="342886" indent="-342886" algn="l" defTabSz="914362" rtl="0" eaLnBrk="1" latinLnBrk="0" hangingPunct="1">
        <a:spcBef>
          <a:spcPct val="20000"/>
        </a:spcBef>
        <a:buFont typeface="Arial" pitchFamily="34" charset="0"/>
        <a:buChar char="•"/>
        <a:defRPr sz="2700" kern="1200">
          <a:solidFill>
            <a:schemeClr val="tx1"/>
          </a:solidFill>
          <a:latin typeface="+mj-lt"/>
          <a:ea typeface="+mn-ea"/>
          <a:cs typeface="+mn-cs"/>
        </a:defRPr>
      </a:lvl1pPr>
      <a:lvl2pPr marL="742919" indent="-285738" algn="l" defTabSz="914362"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1142952" indent="-228591" algn="l" defTabSz="914362" rtl="0" eaLnBrk="1" latinLnBrk="0" hangingPunct="1">
        <a:spcBef>
          <a:spcPct val="20000"/>
        </a:spcBef>
        <a:buFont typeface="Arial" pitchFamily="34" charset="0"/>
        <a:buChar char="•"/>
        <a:defRPr sz="1800" kern="1200">
          <a:solidFill>
            <a:schemeClr val="tx1"/>
          </a:solidFill>
          <a:latin typeface="+mj-lt"/>
          <a:ea typeface="+mn-ea"/>
          <a:cs typeface="+mn-cs"/>
        </a:defRPr>
      </a:lvl3pPr>
      <a:lvl4pPr marL="1600134" indent="-228591" algn="l" defTabSz="914362" rtl="0" eaLnBrk="1" latinLnBrk="0" hangingPunct="1">
        <a:spcBef>
          <a:spcPct val="20000"/>
        </a:spcBef>
        <a:buFont typeface="Arial" pitchFamily="34" charset="0"/>
        <a:buChar char="–"/>
        <a:defRPr sz="1500" kern="1200">
          <a:solidFill>
            <a:schemeClr val="tx1"/>
          </a:solidFill>
          <a:latin typeface="+mj-lt"/>
          <a:ea typeface="+mn-ea"/>
          <a:cs typeface="+mn-cs"/>
        </a:defRPr>
      </a:lvl4pPr>
      <a:lvl5pPr marL="2057314" indent="-228591" algn="l" defTabSz="914362" rtl="0" eaLnBrk="1" latinLnBrk="0" hangingPunct="1">
        <a:spcBef>
          <a:spcPct val="20000"/>
        </a:spcBef>
        <a:buFont typeface="Arial" pitchFamily="34" charset="0"/>
        <a:buChar char="»"/>
        <a:defRPr sz="1500" kern="1200">
          <a:solidFill>
            <a:schemeClr val="tx1"/>
          </a:solidFill>
          <a:latin typeface="+mj-lt"/>
          <a:ea typeface="+mn-ea"/>
          <a:cs typeface="+mn-cs"/>
        </a:defRPr>
      </a:lvl5pPr>
      <a:lvl6pPr marL="2514495" indent="-228591" algn="l" defTabSz="91436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76" indent="-228591" algn="l" defTabSz="91436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57" indent="-228591" algn="l" defTabSz="91436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38" indent="-228591" algn="l" defTabSz="91436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2" rtl="0" eaLnBrk="1" latinLnBrk="0" hangingPunct="1">
        <a:defRPr sz="1800" kern="1200">
          <a:solidFill>
            <a:schemeClr val="tx1"/>
          </a:solidFill>
          <a:latin typeface="+mn-lt"/>
          <a:ea typeface="+mn-ea"/>
          <a:cs typeface="+mn-cs"/>
        </a:defRPr>
      </a:lvl1pPr>
      <a:lvl2pPr marL="457181" algn="l" defTabSz="914362" rtl="0" eaLnBrk="1" latinLnBrk="0" hangingPunct="1">
        <a:defRPr sz="1800" kern="1200">
          <a:solidFill>
            <a:schemeClr val="tx1"/>
          </a:solidFill>
          <a:latin typeface="+mn-lt"/>
          <a:ea typeface="+mn-ea"/>
          <a:cs typeface="+mn-cs"/>
        </a:defRPr>
      </a:lvl2pPr>
      <a:lvl3pPr marL="914362" algn="l" defTabSz="914362" rtl="0" eaLnBrk="1" latinLnBrk="0" hangingPunct="1">
        <a:defRPr sz="1800" kern="1200">
          <a:solidFill>
            <a:schemeClr val="tx1"/>
          </a:solidFill>
          <a:latin typeface="+mn-lt"/>
          <a:ea typeface="+mn-ea"/>
          <a:cs typeface="+mn-cs"/>
        </a:defRPr>
      </a:lvl3pPr>
      <a:lvl4pPr marL="1371543" algn="l" defTabSz="914362" rtl="0" eaLnBrk="1" latinLnBrk="0" hangingPunct="1">
        <a:defRPr sz="1800" kern="1200">
          <a:solidFill>
            <a:schemeClr val="tx1"/>
          </a:solidFill>
          <a:latin typeface="+mn-lt"/>
          <a:ea typeface="+mn-ea"/>
          <a:cs typeface="+mn-cs"/>
        </a:defRPr>
      </a:lvl4pPr>
      <a:lvl5pPr marL="1828724" algn="l" defTabSz="914362" rtl="0" eaLnBrk="1" latinLnBrk="0" hangingPunct="1">
        <a:defRPr sz="1800" kern="1200">
          <a:solidFill>
            <a:schemeClr val="tx1"/>
          </a:solidFill>
          <a:latin typeface="+mn-lt"/>
          <a:ea typeface="+mn-ea"/>
          <a:cs typeface="+mn-cs"/>
        </a:defRPr>
      </a:lvl5pPr>
      <a:lvl6pPr marL="2285905" algn="l" defTabSz="914362" rtl="0" eaLnBrk="1" latinLnBrk="0" hangingPunct="1">
        <a:defRPr sz="1800" kern="1200">
          <a:solidFill>
            <a:schemeClr val="tx1"/>
          </a:solidFill>
          <a:latin typeface="+mn-lt"/>
          <a:ea typeface="+mn-ea"/>
          <a:cs typeface="+mn-cs"/>
        </a:defRPr>
      </a:lvl6pPr>
      <a:lvl7pPr marL="2743086" algn="l" defTabSz="914362" rtl="0" eaLnBrk="1" latinLnBrk="0" hangingPunct="1">
        <a:defRPr sz="1800" kern="1200">
          <a:solidFill>
            <a:schemeClr val="tx1"/>
          </a:solidFill>
          <a:latin typeface="+mn-lt"/>
          <a:ea typeface="+mn-ea"/>
          <a:cs typeface="+mn-cs"/>
        </a:defRPr>
      </a:lvl7pPr>
      <a:lvl8pPr marL="3200266" algn="l" defTabSz="914362" rtl="0" eaLnBrk="1" latinLnBrk="0" hangingPunct="1">
        <a:defRPr sz="1800" kern="1200">
          <a:solidFill>
            <a:schemeClr val="tx1"/>
          </a:solidFill>
          <a:latin typeface="+mn-lt"/>
          <a:ea typeface="+mn-ea"/>
          <a:cs typeface="+mn-cs"/>
        </a:defRPr>
      </a:lvl8pPr>
      <a:lvl9pPr marL="3657448" algn="l" defTabSz="91436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1" name="Picture 10" descr="A globe with lines and dots around it&#10;&#10;Description automatically generated">
            <a:extLst>
              <a:ext uri="{FF2B5EF4-FFF2-40B4-BE49-F238E27FC236}">
                <a16:creationId xmlns:a16="http://schemas.microsoft.com/office/drawing/2014/main" id="{B8216D52-FB96-0539-448E-740D17D2D85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7499" t="-53054" r="-245535" b="49362"/>
          <a:stretch/>
        </p:blipFill>
        <p:spPr>
          <a:xfrm>
            <a:off x="0" y="1962150"/>
            <a:ext cx="9144000" cy="3181350"/>
          </a:xfrm>
          <a:prstGeom prst="rect">
            <a:avLst/>
          </a:prstGeom>
        </p:spPr>
      </p:pic>
      <p:pic>
        <p:nvPicPr>
          <p:cNvPr id="7" name="Picture 6" descr="A circular design with a globe in center&#10;&#10;Description automatically generated">
            <a:extLst>
              <a:ext uri="{FF2B5EF4-FFF2-40B4-BE49-F238E27FC236}">
                <a16:creationId xmlns:a16="http://schemas.microsoft.com/office/drawing/2014/main" id="{12103E60-2552-B91A-BC47-E3175D495D95}"/>
              </a:ext>
            </a:extLst>
          </p:cNvPr>
          <p:cNvPicPr preferRelativeResize="0">
            <a:picLocks/>
          </p:cNvPicPr>
          <p:nvPr/>
        </p:nvPicPr>
        <p:blipFill rotWithShape="1">
          <a:blip r:embed="rId4">
            <a:extLst>
              <a:ext uri="{28A0092B-C50C-407E-A947-70E740481C1C}">
                <a14:useLocalDpi xmlns:a14="http://schemas.microsoft.com/office/drawing/2010/main" val="0"/>
              </a:ext>
            </a:extLst>
          </a:blip>
          <a:srcRect l="-182728" t="42719" r="48821" b="-13916"/>
          <a:stretch/>
        </p:blipFill>
        <p:spPr>
          <a:xfrm>
            <a:off x="0" y="0"/>
            <a:ext cx="9190352" cy="2584774"/>
          </a:xfrm>
          <a:prstGeom prst="rect">
            <a:avLst/>
          </a:prstGeom>
        </p:spPr>
      </p:pic>
      <p:sp>
        <p:nvSpPr>
          <p:cNvPr id="12" name="Title 11"/>
          <p:cNvSpPr>
            <a:spLocks noGrp="1"/>
          </p:cNvSpPr>
          <p:nvPr>
            <p:ph type="title"/>
          </p:nvPr>
        </p:nvSpPr>
        <p:spPr>
          <a:xfrm>
            <a:off x="1828800" y="1998547"/>
            <a:ext cx="5486400" cy="722114"/>
          </a:xfrm>
        </p:spPr>
        <p:txBody>
          <a:bodyPr>
            <a:noAutofit/>
          </a:bodyPr>
          <a:lstStyle/>
          <a:p>
            <a:pPr algn="ctr"/>
            <a:r>
              <a:rPr lang="en-US" sz="3500" spc="600" dirty="0">
                <a:solidFill>
                  <a:schemeClr val="bg1"/>
                </a:solidFill>
                <a:latin typeface="Segoe UI" panose="020B0502040204020203" pitchFamily="34" charset="0"/>
                <a:cs typeface="Segoe UI" panose="020B0502040204020203" pitchFamily="34" charset="0"/>
              </a:rPr>
              <a:t>IAG Presentation</a:t>
            </a:r>
          </a:p>
        </p:txBody>
      </p:sp>
      <p:sp>
        <p:nvSpPr>
          <p:cNvPr id="2" name="Rectangle 1">
            <a:extLst>
              <a:ext uri="{FF2B5EF4-FFF2-40B4-BE49-F238E27FC236}">
                <a16:creationId xmlns:a16="http://schemas.microsoft.com/office/drawing/2014/main" id="{C830ECB2-505C-382B-48B7-F1188F31802B}"/>
              </a:ext>
            </a:extLst>
          </p:cNvPr>
          <p:cNvSpPr/>
          <p:nvPr/>
        </p:nvSpPr>
        <p:spPr>
          <a:xfrm>
            <a:off x="1676400" y="1458085"/>
            <a:ext cx="5829300" cy="2225351"/>
          </a:xfrm>
          <a:prstGeom prst="rect">
            <a:avLst/>
          </a:prstGeom>
          <a:noFill/>
          <a:ln>
            <a:gradFill>
              <a:gsLst>
                <a:gs pos="51700">
                  <a:srgbClr val="1F5E69"/>
                </a:gs>
                <a:gs pos="0">
                  <a:srgbClr val="7DCAD8"/>
                </a:gs>
                <a:gs pos="100000">
                  <a:srgbClr val="7DCAD8"/>
                </a:gs>
              </a:gsLst>
              <a:lin ang="7200000" scaled="0"/>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13000DCE-1302-59CB-A736-8AE0925B2D2C}"/>
              </a:ext>
            </a:extLst>
          </p:cNvPr>
          <p:cNvGrpSpPr/>
          <p:nvPr/>
        </p:nvGrpSpPr>
        <p:grpSpPr>
          <a:xfrm>
            <a:off x="7162800" y="3333750"/>
            <a:ext cx="677960" cy="669470"/>
            <a:chOff x="7354500" y="1247940"/>
            <a:chExt cx="677960" cy="669470"/>
          </a:xfrm>
        </p:grpSpPr>
        <p:sp>
          <p:nvSpPr>
            <p:cNvPr id="3" name="Oval 2">
              <a:extLst>
                <a:ext uri="{FF2B5EF4-FFF2-40B4-BE49-F238E27FC236}">
                  <a16:creationId xmlns:a16="http://schemas.microsoft.com/office/drawing/2014/main" id="{F0F566D3-2AAE-E8CC-2954-D1446974BCB9}"/>
                </a:ext>
              </a:extLst>
            </p:cNvPr>
            <p:cNvSpPr/>
            <p:nvPr/>
          </p:nvSpPr>
          <p:spPr>
            <a:xfrm>
              <a:off x="7547429" y="1432379"/>
              <a:ext cx="297542" cy="297542"/>
            </a:xfrm>
            <a:prstGeom prst="ellipse">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1007F381-7867-C194-2AAA-FA4BAE176983}"/>
                </a:ext>
              </a:extLst>
            </p:cNvPr>
            <p:cNvSpPr/>
            <p:nvPr/>
          </p:nvSpPr>
          <p:spPr>
            <a:xfrm>
              <a:off x="7390492" y="1275442"/>
              <a:ext cx="604158" cy="604158"/>
            </a:xfrm>
            <a:prstGeom prst="ellipse">
              <a:avLst/>
            </a:prstGeom>
            <a:no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A88BEB0B-B512-FCA6-9882-81D301CF42A2}"/>
                </a:ext>
              </a:extLst>
            </p:cNvPr>
            <p:cNvSpPr/>
            <p:nvPr/>
          </p:nvSpPr>
          <p:spPr>
            <a:xfrm>
              <a:off x="7354500" y="1247940"/>
              <a:ext cx="265501" cy="410827"/>
            </a:xfrm>
            <a:custGeom>
              <a:avLst/>
              <a:gdLst>
                <a:gd name="connsiteX0" fmla="*/ 265501 w 265501"/>
                <a:gd name="connsiteY0" fmla="*/ 0 h 410827"/>
                <a:gd name="connsiteX1" fmla="*/ 265501 w 265501"/>
                <a:gd name="connsiteY1" fmla="*/ 65783 h 410827"/>
                <a:gd name="connsiteX2" fmla="*/ 232596 w 265501"/>
                <a:gd name="connsiteY2" fmla="*/ 75997 h 410827"/>
                <a:gd name="connsiteX3" fmla="*/ 62617 w 265501"/>
                <a:gd name="connsiteY3" fmla="*/ 332436 h 410827"/>
                <a:gd name="connsiteX4" fmla="*/ 66658 w 265501"/>
                <a:gd name="connsiteY4" fmla="*/ 372522 h 410827"/>
                <a:gd name="connsiteX5" fmla="*/ 10619 w 265501"/>
                <a:gd name="connsiteY5" fmla="*/ 410827 h 410827"/>
                <a:gd name="connsiteX6" fmla="*/ 6887 w 265501"/>
                <a:gd name="connsiteY6" fmla="*/ 398806 h 410827"/>
                <a:gd name="connsiteX7" fmla="*/ 0 w 265501"/>
                <a:gd name="connsiteY7" fmla="*/ 330490 h 410827"/>
                <a:gd name="connsiteX8" fmla="*/ 207034 w 265501"/>
                <a:gd name="connsiteY8" fmla="*/ 18149 h 410827"/>
                <a:gd name="connsiteX9" fmla="*/ 265501 w 265501"/>
                <a:gd name="connsiteY9" fmla="*/ 0 h 41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501" h="410827">
                  <a:moveTo>
                    <a:pt x="265501" y="0"/>
                  </a:moveTo>
                  <a:lnTo>
                    <a:pt x="265501" y="65783"/>
                  </a:lnTo>
                  <a:lnTo>
                    <a:pt x="232596" y="75997"/>
                  </a:lnTo>
                  <a:cubicBezTo>
                    <a:pt x="132707" y="118247"/>
                    <a:pt x="62617" y="217157"/>
                    <a:pt x="62617" y="332436"/>
                  </a:cubicBezTo>
                  <a:lnTo>
                    <a:pt x="66658" y="372522"/>
                  </a:lnTo>
                  <a:lnTo>
                    <a:pt x="10619" y="410827"/>
                  </a:lnTo>
                  <a:lnTo>
                    <a:pt x="6887" y="398806"/>
                  </a:lnTo>
                  <a:cubicBezTo>
                    <a:pt x="2372" y="376739"/>
                    <a:pt x="0" y="353892"/>
                    <a:pt x="0" y="330490"/>
                  </a:cubicBezTo>
                  <a:cubicBezTo>
                    <a:pt x="0" y="190080"/>
                    <a:pt x="85369" y="69609"/>
                    <a:pt x="207034" y="18149"/>
                  </a:cubicBezTo>
                  <a:lnTo>
                    <a:pt x="265501" y="0"/>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FDF262F8-BF41-2426-60CA-54A9ECA0ADA2}"/>
                </a:ext>
              </a:extLst>
            </p:cNvPr>
            <p:cNvSpPr/>
            <p:nvPr/>
          </p:nvSpPr>
          <p:spPr>
            <a:xfrm>
              <a:off x="7772401" y="1249628"/>
              <a:ext cx="260059" cy="476418"/>
            </a:xfrm>
            <a:custGeom>
              <a:avLst/>
              <a:gdLst>
                <a:gd name="connsiteX0" fmla="*/ 0 w 260059"/>
                <a:gd name="connsiteY0" fmla="*/ 0 h 476418"/>
                <a:gd name="connsiteX1" fmla="*/ 53025 w 260059"/>
                <a:gd name="connsiteY1" fmla="*/ 16460 h 476418"/>
                <a:gd name="connsiteX2" fmla="*/ 260059 w 260059"/>
                <a:gd name="connsiteY2" fmla="*/ 328801 h 476418"/>
                <a:gd name="connsiteX3" fmla="*/ 233420 w 260059"/>
                <a:gd name="connsiteY3" fmla="*/ 460747 h 476418"/>
                <a:gd name="connsiteX4" fmla="*/ 224914 w 260059"/>
                <a:gd name="connsiteY4" fmla="*/ 476418 h 476418"/>
                <a:gd name="connsiteX5" fmla="*/ 182074 w 260059"/>
                <a:gd name="connsiteY5" fmla="*/ 430676 h 476418"/>
                <a:gd name="connsiteX6" fmla="*/ 195682 w 260059"/>
                <a:gd name="connsiteY6" fmla="*/ 386836 h 476418"/>
                <a:gd name="connsiteX7" fmla="*/ 201336 w 260059"/>
                <a:gd name="connsiteY7" fmla="*/ 330747 h 476418"/>
                <a:gd name="connsiteX8" fmla="*/ 31357 w 260059"/>
                <a:gd name="connsiteY8" fmla="*/ 74308 h 476418"/>
                <a:gd name="connsiteX9" fmla="*/ 0 w 260059"/>
                <a:gd name="connsiteY9" fmla="*/ 64574 h 476418"/>
                <a:gd name="connsiteX10" fmla="*/ 0 w 260059"/>
                <a:gd name="connsiteY10" fmla="*/ 0 h 47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0059" h="476418">
                  <a:moveTo>
                    <a:pt x="0" y="0"/>
                  </a:moveTo>
                  <a:lnTo>
                    <a:pt x="53025" y="16460"/>
                  </a:lnTo>
                  <a:cubicBezTo>
                    <a:pt x="174690" y="67920"/>
                    <a:pt x="260059" y="188391"/>
                    <a:pt x="260059" y="328801"/>
                  </a:cubicBezTo>
                  <a:cubicBezTo>
                    <a:pt x="260059" y="375604"/>
                    <a:pt x="250574" y="420192"/>
                    <a:pt x="233420" y="460747"/>
                  </a:cubicBezTo>
                  <a:lnTo>
                    <a:pt x="224914" y="476418"/>
                  </a:lnTo>
                  <a:lnTo>
                    <a:pt x="182074" y="430676"/>
                  </a:lnTo>
                  <a:lnTo>
                    <a:pt x="195682" y="386836"/>
                  </a:lnTo>
                  <a:cubicBezTo>
                    <a:pt x="199389" y="368719"/>
                    <a:pt x="201336" y="349960"/>
                    <a:pt x="201336" y="330747"/>
                  </a:cubicBezTo>
                  <a:cubicBezTo>
                    <a:pt x="201336" y="215468"/>
                    <a:pt x="131246" y="116558"/>
                    <a:pt x="31357" y="74308"/>
                  </a:cubicBezTo>
                  <a:lnTo>
                    <a:pt x="0" y="64574"/>
                  </a:lnTo>
                  <a:lnTo>
                    <a:pt x="0" y="0"/>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81B69880-7711-19C8-B9F2-4E810DDC2165}"/>
                </a:ext>
              </a:extLst>
            </p:cNvPr>
            <p:cNvSpPr/>
            <p:nvPr/>
          </p:nvSpPr>
          <p:spPr>
            <a:xfrm>
              <a:off x="7435129" y="1761145"/>
              <a:ext cx="465089" cy="156265"/>
            </a:xfrm>
            <a:custGeom>
              <a:avLst/>
              <a:gdLst>
                <a:gd name="connsiteX0" fmla="*/ 50280 w 465089"/>
                <a:gd name="connsiteY0" fmla="*/ 0 h 156265"/>
                <a:gd name="connsiteX1" fmla="*/ 63503 w 465089"/>
                <a:gd name="connsiteY1" fmla="*/ 16026 h 156265"/>
                <a:gd name="connsiteX2" fmla="*/ 260298 w 465089"/>
                <a:gd name="connsiteY2" fmla="*/ 97541 h 156265"/>
                <a:gd name="connsiteX3" fmla="*/ 415904 w 465089"/>
                <a:gd name="connsiteY3" fmla="*/ 50010 h 156265"/>
                <a:gd name="connsiteX4" fmla="*/ 425601 w 465089"/>
                <a:gd name="connsiteY4" fmla="*/ 42010 h 156265"/>
                <a:gd name="connsiteX5" fmla="*/ 465089 w 465089"/>
                <a:gd name="connsiteY5" fmla="*/ 84172 h 156265"/>
                <a:gd name="connsiteX6" fmla="*/ 447878 w 465089"/>
                <a:gd name="connsiteY6" fmla="*/ 98372 h 156265"/>
                <a:gd name="connsiteX7" fmla="*/ 258351 w 465089"/>
                <a:gd name="connsiteY7" fmla="*/ 156265 h 156265"/>
                <a:gd name="connsiteX8" fmla="*/ 18656 w 465089"/>
                <a:gd name="connsiteY8" fmla="*/ 56980 h 156265"/>
                <a:gd name="connsiteX9" fmla="*/ 0 w 465089"/>
                <a:gd name="connsiteY9" fmla="*/ 34368 h 156265"/>
                <a:gd name="connsiteX10" fmla="*/ 50280 w 465089"/>
                <a:gd name="connsiteY10" fmla="*/ 0 h 15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5089" h="156265">
                  <a:moveTo>
                    <a:pt x="50280" y="0"/>
                  </a:moveTo>
                  <a:lnTo>
                    <a:pt x="63503" y="16026"/>
                  </a:lnTo>
                  <a:cubicBezTo>
                    <a:pt x="113868" y="66390"/>
                    <a:pt x="183445" y="97541"/>
                    <a:pt x="260298" y="97541"/>
                  </a:cubicBezTo>
                  <a:cubicBezTo>
                    <a:pt x="317938" y="97541"/>
                    <a:pt x="371485" y="80019"/>
                    <a:pt x="415904" y="50010"/>
                  </a:cubicBezTo>
                  <a:lnTo>
                    <a:pt x="425601" y="42010"/>
                  </a:lnTo>
                  <a:lnTo>
                    <a:pt x="465089" y="84172"/>
                  </a:lnTo>
                  <a:lnTo>
                    <a:pt x="447878" y="98372"/>
                  </a:lnTo>
                  <a:cubicBezTo>
                    <a:pt x="393776" y="134923"/>
                    <a:pt x="328556" y="156265"/>
                    <a:pt x="258351" y="156265"/>
                  </a:cubicBezTo>
                  <a:cubicBezTo>
                    <a:pt x="164745" y="156265"/>
                    <a:pt x="80000" y="118323"/>
                    <a:pt x="18656" y="56980"/>
                  </a:cubicBezTo>
                  <a:lnTo>
                    <a:pt x="0" y="34368"/>
                  </a:lnTo>
                  <a:lnTo>
                    <a:pt x="50280" y="0"/>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36" name="Graphic 35" descr="Chevron arrows with solid fill">
            <a:extLst>
              <a:ext uri="{FF2B5EF4-FFF2-40B4-BE49-F238E27FC236}">
                <a16:creationId xmlns:a16="http://schemas.microsoft.com/office/drawing/2014/main" id="{7F7D8C89-6DEB-3255-3D2B-689C0C28B15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219200" y="971550"/>
            <a:ext cx="533400" cy="533400"/>
          </a:xfrm>
          <a:prstGeom prst="rect">
            <a:avLst/>
          </a:prstGeom>
        </p:spPr>
      </p:pic>
      <p:cxnSp>
        <p:nvCxnSpPr>
          <p:cNvPr id="14" name="Straight Connector 13">
            <a:extLst>
              <a:ext uri="{FF2B5EF4-FFF2-40B4-BE49-F238E27FC236}">
                <a16:creationId xmlns:a16="http://schemas.microsoft.com/office/drawing/2014/main" id="{D4CFE865-1E4D-F293-7F5E-4B27EF4111B7}"/>
              </a:ext>
            </a:extLst>
          </p:cNvPr>
          <p:cNvCxnSpPr>
            <a:cxnSpLocks/>
          </p:cNvCxnSpPr>
          <p:nvPr/>
        </p:nvCxnSpPr>
        <p:spPr>
          <a:xfrm>
            <a:off x="0" y="361950"/>
            <a:ext cx="1752600" cy="0"/>
          </a:xfrm>
          <a:prstGeom prst="line">
            <a:avLst/>
          </a:prstGeom>
          <a:ln>
            <a:gradFill>
              <a:gsLst>
                <a:gs pos="0">
                  <a:schemeClr val="accent1">
                    <a:lumMod val="5000"/>
                    <a:lumOff val="95000"/>
                  </a:schemeClr>
                </a:gs>
                <a:gs pos="100000">
                  <a:schemeClr val="bg1">
                    <a:alpha val="0"/>
                  </a:schemeClr>
                </a:gs>
              </a:gsLst>
              <a:lin ang="10800000" scaled="0"/>
            </a:gra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C167582-522A-B093-A603-B50ADE1F5A6C}"/>
              </a:ext>
            </a:extLst>
          </p:cNvPr>
          <p:cNvCxnSpPr>
            <a:cxnSpLocks/>
          </p:cNvCxnSpPr>
          <p:nvPr/>
        </p:nvCxnSpPr>
        <p:spPr>
          <a:xfrm>
            <a:off x="7391400" y="4781550"/>
            <a:ext cx="1752600" cy="0"/>
          </a:xfrm>
          <a:prstGeom prst="line">
            <a:avLst/>
          </a:prstGeom>
          <a:ln>
            <a:gradFill>
              <a:gsLst>
                <a:gs pos="0">
                  <a:schemeClr val="accent1">
                    <a:lumMod val="5000"/>
                    <a:lumOff val="95000"/>
                  </a:schemeClr>
                </a:gs>
                <a:gs pos="100000">
                  <a:schemeClr val="bg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0" name="Rectangle: Rounded Corners 9">
            <a:extLst>
              <a:ext uri="{FF2B5EF4-FFF2-40B4-BE49-F238E27FC236}">
                <a16:creationId xmlns:a16="http://schemas.microsoft.com/office/drawing/2014/main" id="{B6CA9AAC-90B0-F5DF-5515-D049BFB20360}"/>
              </a:ext>
            </a:extLst>
          </p:cNvPr>
          <p:cNvSpPr/>
          <p:nvPr/>
        </p:nvSpPr>
        <p:spPr>
          <a:xfrm>
            <a:off x="3028950" y="3007812"/>
            <a:ext cx="3124200" cy="457200"/>
          </a:xfrm>
          <a:prstGeom prst="roundRect">
            <a:avLst>
              <a:gd name="adj" fmla="val 50000"/>
            </a:avLst>
          </a:prstGeom>
          <a:noFill/>
          <a:ln>
            <a:solidFill>
              <a:srgbClr val="7DCAD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Tommy Tran Duc </a:t>
            </a:r>
            <a:r>
              <a:rPr lang="es-ES" dirty="0" err="1"/>
              <a:t>Thang</a:t>
            </a:r>
            <a:endParaRPr lang="en-US" dirty="0"/>
          </a:p>
        </p:txBody>
      </p:sp>
    </p:spTree>
    <p:extLst>
      <p:ext uri="{BB962C8B-B14F-4D97-AF65-F5344CB8AC3E}">
        <p14:creationId xmlns:p14="http://schemas.microsoft.com/office/powerpoint/2010/main" val="19690913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34" name="Picture 33" descr="A globe with lines and dots around it&#10;&#10;Description automatically generated">
            <a:extLst>
              <a:ext uri="{FF2B5EF4-FFF2-40B4-BE49-F238E27FC236}">
                <a16:creationId xmlns:a16="http://schemas.microsoft.com/office/drawing/2014/main" id="{C15F03C1-FE38-D78A-4F67-8E2447E69C7F}"/>
              </a:ext>
            </a:extLst>
          </p:cNvPr>
          <p:cNvPicPr>
            <a:picLocks noGrp="1" noRot="1" noChangeAspect="1" noMove="1" noResize="1" noEditPoints="1" noAdjustHandles="1" noChangeArrowheads="1" noChangeShapeType="1" noCrop="1"/>
          </p:cNvPicPr>
          <p:nvPr/>
        </p:nvPicPr>
        <p:blipFill rotWithShape="1">
          <a:blip r:embed="rId3" cstate="print">
            <a:extLst>
              <a:ext uri="{28A0092B-C50C-407E-A947-70E740481C1C}">
                <a14:useLocalDpi xmlns:a14="http://schemas.microsoft.com/office/drawing/2010/main" val="0"/>
              </a:ext>
            </a:extLst>
          </a:blip>
          <a:srcRect l="-151175" t="52390" r="50000" b="-22383"/>
          <a:stretch/>
        </p:blipFill>
        <p:spPr>
          <a:xfrm>
            <a:off x="0" y="0"/>
            <a:ext cx="9144000" cy="3181350"/>
          </a:xfrm>
          <a:prstGeom prst="rect">
            <a:avLst/>
          </a:prstGeom>
        </p:spPr>
      </p:pic>
      <p:sp>
        <p:nvSpPr>
          <p:cNvPr id="37" name="TextBox 36">
            <a:extLst>
              <a:ext uri="{FF2B5EF4-FFF2-40B4-BE49-F238E27FC236}">
                <a16:creationId xmlns:a16="http://schemas.microsoft.com/office/drawing/2014/main" id="{39DEC857-822D-98E0-A678-B3F1E2E65EC7}"/>
              </a:ext>
            </a:extLst>
          </p:cNvPr>
          <p:cNvSpPr txBox="1"/>
          <p:nvPr/>
        </p:nvSpPr>
        <p:spPr>
          <a:xfrm>
            <a:off x="228600" y="285750"/>
            <a:ext cx="5098319"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What is Golden Path</a:t>
            </a:r>
          </a:p>
        </p:txBody>
      </p:sp>
      <p:sp>
        <p:nvSpPr>
          <p:cNvPr id="4" name="TextBox 3">
            <a:extLst>
              <a:ext uri="{FF2B5EF4-FFF2-40B4-BE49-F238E27FC236}">
                <a16:creationId xmlns:a16="http://schemas.microsoft.com/office/drawing/2014/main" id="{AA32CE51-DDAB-DB1C-694D-39D1D5EC22C2}"/>
              </a:ext>
            </a:extLst>
          </p:cNvPr>
          <p:cNvSpPr txBox="1"/>
          <p:nvPr/>
        </p:nvSpPr>
        <p:spPr>
          <a:xfrm>
            <a:off x="228600" y="1047750"/>
            <a:ext cx="8144933" cy="2308324"/>
          </a:xfrm>
          <a:prstGeom prst="rect">
            <a:avLst/>
          </a:prstGeom>
          <a:noFill/>
        </p:spPr>
        <p:txBody>
          <a:bodyPr wrap="square" rtlCol="0">
            <a:spAutoFit/>
          </a:bodyPr>
          <a:lstStyle/>
          <a:p>
            <a:pPr marL="285750" indent="-285750">
              <a:buFont typeface="Arial" panose="020B0604020202020204" pitchFamily="34" charset="0"/>
              <a:buChar char="•"/>
            </a:pPr>
            <a:r>
              <a:rPr lang="en-VN" dirty="0">
                <a:solidFill>
                  <a:schemeClr val="bg1"/>
                </a:solidFill>
              </a:rPr>
              <a:t>A way of work</a:t>
            </a:r>
          </a:p>
          <a:p>
            <a:pPr marL="285750" indent="-285750">
              <a:buFont typeface="Arial" panose="020B0604020202020204" pitchFamily="34" charset="0"/>
              <a:buChar char="•"/>
            </a:pPr>
            <a:r>
              <a:rPr lang="en-US" dirty="0">
                <a:solidFill>
                  <a:schemeClr val="bg1"/>
                </a:solidFill>
                <a:latin typeface="CircularSpotifyText-Book"/>
              </a:rPr>
              <a:t>I</a:t>
            </a:r>
            <a:r>
              <a:rPr lang="en-US" b="0" i="0" u="none" strike="noStrike" dirty="0">
                <a:solidFill>
                  <a:schemeClr val="bg1"/>
                </a:solidFill>
                <a:effectLst/>
                <a:latin typeface="CircularSpotifyText-Book"/>
              </a:rPr>
              <a:t>s the ‘opinionated and supported’ path to ‘build something’</a:t>
            </a:r>
          </a:p>
          <a:p>
            <a:pPr marL="285750" indent="-285750">
              <a:buFont typeface="Arial" panose="020B0604020202020204" pitchFamily="34" charset="0"/>
              <a:buChar char="•"/>
            </a:pPr>
            <a:r>
              <a:rPr lang="en-US" dirty="0">
                <a:solidFill>
                  <a:schemeClr val="bg1"/>
                </a:solidFill>
                <a:latin typeface="CircularSpotifyText-Book"/>
              </a:rPr>
              <a:t>Has a </a:t>
            </a:r>
            <a:r>
              <a:rPr lang="en-US" b="0" i="0" u="none" strike="noStrike" dirty="0">
                <a:solidFill>
                  <a:schemeClr val="bg1"/>
                </a:solidFill>
                <a:effectLst/>
                <a:latin typeface="CircularSpotifyText-Book"/>
              </a:rPr>
              <a:t>step-by-step tutorial that walks you through this opinionated and supported path (Techdocs Backstage plugin).</a:t>
            </a:r>
          </a:p>
          <a:p>
            <a:pPr marL="285750" indent="-285750">
              <a:buFont typeface="Arial" panose="020B0604020202020204" pitchFamily="34" charset="0"/>
              <a:buChar char="•"/>
            </a:pPr>
            <a:r>
              <a:rPr lang="en-US" dirty="0">
                <a:solidFill>
                  <a:schemeClr val="bg1"/>
                </a:solidFill>
                <a:latin typeface="CircularSpotifyText-Book"/>
              </a:rPr>
              <a:t>Put this simply as a way for the developer to on-board their service to the system which will align with the supported tooling such as observability, CI/CD and they don’t have to do it from the beginning. Which create a standard in the ecosystem and reduce the time for a service to go live.</a:t>
            </a:r>
            <a:endParaRPr lang="en-VN" dirty="0">
              <a:solidFill>
                <a:schemeClr val="bg1"/>
              </a:solidFill>
            </a:endParaRPr>
          </a:p>
        </p:txBody>
      </p:sp>
    </p:spTree>
    <p:extLst>
      <p:ext uri="{BB962C8B-B14F-4D97-AF65-F5344CB8AC3E}">
        <p14:creationId xmlns:p14="http://schemas.microsoft.com/office/powerpoint/2010/main" val="37931578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2" name="Picture 1" descr="A circular design with a globe in center&#10;&#10;Description automatically generated">
            <a:extLst>
              <a:ext uri="{FF2B5EF4-FFF2-40B4-BE49-F238E27FC236}">
                <a16:creationId xmlns:a16="http://schemas.microsoft.com/office/drawing/2014/main" id="{FE6AA159-D777-8E40-A30F-320DD734FFDB}"/>
              </a:ext>
            </a:extLst>
          </p:cNvPr>
          <p:cNvPicPr preferRelativeResize="0">
            <a:picLocks/>
          </p:cNvPicPr>
          <p:nvPr/>
        </p:nvPicPr>
        <p:blipFill rotWithShape="1">
          <a:blip r:embed="rId3" cstate="print">
            <a:extLst>
              <a:ext uri="{28A0092B-C50C-407E-A947-70E740481C1C}">
                <a14:useLocalDpi xmlns:a14="http://schemas.microsoft.com/office/drawing/2010/main" val="0"/>
              </a:ext>
            </a:extLst>
          </a:blip>
          <a:srcRect l="50000" t="-169534" r="-121762" b="45910"/>
          <a:stretch/>
        </p:blipFill>
        <p:spPr>
          <a:xfrm>
            <a:off x="0" y="0"/>
            <a:ext cx="4343400" cy="5143500"/>
          </a:xfrm>
          <a:prstGeom prst="rect">
            <a:avLst/>
          </a:prstGeom>
        </p:spPr>
      </p:pic>
      <p:pic>
        <p:nvPicPr>
          <p:cNvPr id="49" name="Picture 48" descr="A globe with lines and dots around it&#10;&#10;Description automatically generated">
            <a:extLst>
              <a:ext uri="{FF2B5EF4-FFF2-40B4-BE49-F238E27FC236}">
                <a16:creationId xmlns:a16="http://schemas.microsoft.com/office/drawing/2014/main" id="{68E2B4E0-ADBE-37DF-B57A-C71BCAC58FE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31093" t="245" r="34231" b="31263"/>
          <a:stretch/>
        </p:blipFill>
        <p:spPr>
          <a:xfrm>
            <a:off x="-18586" y="1965348"/>
            <a:ext cx="9144000" cy="3181350"/>
          </a:xfrm>
          <a:prstGeom prst="rect">
            <a:avLst/>
          </a:prstGeom>
        </p:spPr>
      </p:pic>
      <p:sp>
        <p:nvSpPr>
          <p:cNvPr id="10" name="Rectangle 9">
            <a:extLst>
              <a:ext uri="{FF2B5EF4-FFF2-40B4-BE49-F238E27FC236}">
                <a16:creationId xmlns:a16="http://schemas.microsoft.com/office/drawing/2014/main" id="{508C2CD7-BC0F-6CBC-8CCE-22EEEFF6D02B}"/>
              </a:ext>
            </a:extLst>
          </p:cNvPr>
          <p:cNvSpPr/>
          <p:nvPr/>
        </p:nvSpPr>
        <p:spPr>
          <a:xfrm>
            <a:off x="495924" y="1759783"/>
            <a:ext cx="940300" cy="78256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accent4"/>
                </a:solidFill>
              </a:rPr>
              <a:t>03</a:t>
            </a:r>
          </a:p>
        </p:txBody>
      </p:sp>
      <p:sp>
        <p:nvSpPr>
          <p:cNvPr id="13" name="TextBox 12">
            <a:extLst>
              <a:ext uri="{FF2B5EF4-FFF2-40B4-BE49-F238E27FC236}">
                <a16:creationId xmlns:a16="http://schemas.microsoft.com/office/drawing/2014/main" id="{98A6D6F5-0806-024A-3B5C-461DDD9ECAB5}"/>
              </a:ext>
            </a:extLst>
          </p:cNvPr>
          <p:cNvSpPr txBox="1"/>
          <p:nvPr/>
        </p:nvSpPr>
        <p:spPr>
          <a:xfrm>
            <a:off x="557134" y="2611936"/>
            <a:ext cx="3141950"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My Proposal</a:t>
            </a:r>
          </a:p>
        </p:txBody>
      </p:sp>
      <p:cxnSp>
        <p:nvCxnSpPr>
          <p:cNvPr id="4" name="Straight Connector 3">
            <a:extLst>
              <a:ext uri="{FF2B5EF4-FFF2-40B4-BE49-F238E27FC236}">
                <a16:creationId xmlns:a16="http://schemas.microsoft.com/office/drawing/2014/main" id="{8C34C590-5440-6220-A84F-0592AF04A51B}"/>
              </a:ext>
            </a:extLst>
          </p:cNvPr>
          <p:cNvCxnSpPr>
            <a:cxnSpLocks/>
          </p:cNvCxnSpPr>
          <p:nvPr/>
        </p:nvCxnSpPr>
        <p:spPr>
          <a:xfrm>
            <a:off x="-457200" y="2568002"/>
            <a:ext cx="1752600" cy="0"/>
          </a:xfrm>
          <a:prstGeom prst="line">
            <a:avLst/>
          </a:prstGeom>
          <a:ln>
            <a:gradFill>
              <a:gsLst>
                <a:gs pos="0">
                  <a:schemeClr val="accent1">
                    <a:lumMod val="5000"/>
                    <a:lumOff val="95000"/>
                  </a:schemeClr>
                </a:gs>
                <a:gs pos="100000">
                  <a:schemeClr val="bg1">
                    <a:alpha val="0"/>
                  </a:schemeClr>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648190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29" name="Picture 28" descr="A circular design with a globe in center&#10;&#10;Description automatically generated">
            <a:extLst>
              <a:ext uri="{FF2B5EF4-FFF2-40B4-BE49-F238E27FC236}">
                <a16:creationId xmlns:a16="http://schemas.microsoft.com/office/drawing/2014/main" id="{95802DD9-AB56-1ACA-FA60-2F9DA2890CF5}"/>
              </a:ext>
            </a:extLst>
          </p:cNvPr>
          <p:cNvPicPr preferRelativeResize="0">
            <a:picLocks/>
          </p:cNvPicPr>
          <p:nvPr/>
        </p:nvPicPr>
        <p:blipFill rotWithShape="1">
          <a:blip r:embed="rId3" cstate="print">
            <a:extLst>
              <a:ext uri="{28A0092B-C50C-407E-A947-70E740481C1C}">
                <a14:useLocalDpi xmlns:a14="http://schemas.microsoft.com/office/drawing/2010/main" val="0"/>
              </a:ext>
            </a:extLst>
          </a:blip>
          <a:srcRect l="50000" t="-169534" r="-121762" b="45910"/>
          <a:stretch/>
        </p:blipFill>
        <p:spPr>
          <a:xfrm>
            <a:off x="0" y="0"/>
            <a:ext cx="4275667" cy="5143500"/>
          </a:xfrm>
          <a:prstGeom prst="rect">
            <a:avLst/>
          </a:prstGeom>
        </p:spPr>
      </p:pic>
      <p:pic>
        <p:nvPicPr>
          <p:cNvPr id="27" name="Picture 26" descr="A globe with lines and dots around it&#10;&#10;Description automatically generated">
            <a:extLst>
              <a:ext uri="{FF2B5EF4-FFF2-40B4-BE49-F238E27FC236}">
                <a16:creationId xmlns:a16="http://schemas.microsoft.com/office/drawing/2014/main" id="{B72322F2-3DDA-8BC9-A38B-FB492883A019}"/>
              </a:ext>
            </a:extLst>
          </p:cNvPr>
          <p:cNvPicPr>
            <a:picLocks noGrp="1" noRot="1" noChangeAspect="1" noMove="1" noResize="1" noEditPoints="1" noAdjustHandles="1" noChangeArrowheads="1" noChangeShapeType="1" noCrop="1"/>
          </p:cNvPicPr>
          <p:nvPr/>
        </p:nvPicPr>
        <p:blipFill rotWithShape="1">
          <a:blip r:embed="rId4" cstate="print">
            <a:extLst>
              <a:ext uri="{28A0092B-C50C-407E-A947-70E740481C1C}">
                <a14:useLocalDpi xmlns:a14="http://schemas.microsoft.com/office/drawing/2010/main" val="0"/>
              </a:ext>
            </a:extLst>
          </a:blip>
          <a:srcRect l="-187622" t="-54842" r="90760" b="86349"/>
          <a:stretch/>
        </p:blipFill>
        <p:spPr>
          <a:xfrm>
            <a:off x="0" y="1962150"/>
            <a:ext cx="9144000" cy="3181350"/>
          </a:xfrm>
          <a:prstGeom prst="rect">
            <a:avLst/>
          </a:prstGeom>
        </p:spPr>
      </p:pic>
      <p:sp>
        <p:nvSpPr>
          <p:cNvPr id="25" name="TextBox 24">
            <a:extLst>
              <a:ext uri="{FF2B5EF4-FFF2-40B4-BE49-F238E27FC236}">
                <a16:creationId xmlns:a16="http://schemas.microsoft.com/office/drawing/2014/main" id="{DDE1EAEF-4F45-5D31-0152-0D0E5DD34170}"/>
              </a:ext>
            </a:extLst>
          </p:cNvPr>
          <p:cNvSpPr txBox="1"/>
          <p:nvPr/>
        </p:nvSpPr>
        <p:spPr>
          <a:xfrm>
            <a:off x="228600" y="285750"/>
            <a:ext cx="5764463"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Backstage is great. But</a:t>
            </a:r>
          </a:p>
        </p:txBody>
      </p:sp>
      <p:sp>
        <p:nvSpPr>
          <p:cNvPr id="2" name="TextBox 1">
            <a:extLst>
              <a:ext uri="{FF2B5EF4-FFF2-40B4-BE49-F238E27FC236}">
                <a16:creationId xmlns:a16="http://schemas.microsoft.com/office/drawing/2014/main" id="{4CFCD9D2-B261-684F-131C-EA6E2893D67B}"/>
              </a:ext>
            </a:extLst>
          </p:cNvPr>
          <p:cNvSpPr txBox="1"/>
          <p:nvPr/>
        </p:nvSpPr>
        <p:spPr>
          <a:xfrm>
            <a:off x="304801" y="2405122"/>
            <a:ext cx="8915400" cy="1754326"/>
          </a:xfrm>
          <a:prstGeom prst="rect">
            <a:avLst/>
          </a:prstGeom>
          <a:noFill/>
        </p:spPr>
        <p:txBody>
          <a:bodyPr wrap="square" rtlCol="0">
            <a:spAutoFit/>
          </a:bodyPr>
          <a:lstStyle/>
          <a:p>
            <a:r>
              <a:rPr lang="en-VN" dirty="0">
                <a:solidFill>
                  <a:schemeClr val="bg1"/>
                </a:solidFill>
              </a:rPr>
              <a:t>To my experience developing platforms:</a:t>
            </a:r>
          </a:p>
          <a:p>
            <a:pPr marL="285750" indent="-285750">
              <a:buFont typeface="Arial" panose="020B0604020202020204" pitchFamily="34" charset="0"/>
              <a:buChar char="•"/>
            </a:pPr>
            <a:r>
              <a:rPr lang="en-VN" dirty="0">
                <a:solidFill>
                  <a:schemeClr val="bg1"/>
                </a:solidFill>
              </a:rPr>
              <a:t>The most problematic is DevOps/Platform engineers will have to develop the platform quickly while allowing Dev-creating resources to start developing in parallel.</a:t>
            </a:r>
          </a:p>
          <a:p>
            <a:pPr marL="285750" indent="-285750">
              <a:buFont typeface="Arial" panose="020B0604020202020204" pitchFamily="34" charset="0"/>
              <a:buChar char="•"/>
            </a:pPr>
            <a:r>
              <a:rPr lang="en-VN" dirty="0">
                <a:solidFill>
                  <a:schemeClr val="bg1"/>
                </a:solidFill>
              </a:rPr>
              <a:t>Dev doesn’t know how to create resources correctly. So DevOps has to do it, with a large project, this puts a lot of stress on the DevOps/Platform team and slow down the development.</a:t>
            </a:r>
          </a:p>
        </p:txBody>
      </p:sp>
      <p:sp>
        <p:nvSpPr>
          <p:cNvPr id="4" name="TextBox 3">
            <a:extLst>
              <a:ext uri="{FF2B5EF4-FFF2-40B4-BE49-F238E27FC236}">
                <a16:creationId xmlns:a16="http://schemas.microsoft.com/office/drawing/2014/main" id="{9F9FA57B-EDB8-CA6D-1628-1FD3A8A4EE9A}"/>
              </a:ext>
            </a:extLst>
          </p:cNvPr>
          <p:cNvSpPr txBox="1"/>
          <p:nvPr/>
        </p:nvSpPr>
        <p:spPr>
          <a:xfrm>
            <a:off x="304801" y="927794"/>
            <a:ext cx="8839200" cy="1477328"/>
          </a:xfrm>
          <a:prstGeom prst="rect">
            <a:avLst/>
          </a:prstGeom>
          <a:noFill/>
        </p:spPr>
        <p:txBody>
          <a:bodyPr wrap="square" rtlCol="0">
            <a:spAutoFit/>
          </a:bodyPr>
          <a:lstStyle/>
          <a:p>
            <a:r>
              <a:rPr lang="en-VN" dirty="0">
                <a:solidFill>
                  <a:schemeClr val="bg1"/>
                </a:solidFill>
              </a:rPr>
              <a:t>Backstage:</a:t>
            </a:r>
          </a:p>
          <a:p>
            <a:pPr marL="285750" indent="-285750">
              <a:buFont typeface="Arial" panose="020B0604020202020204" pitchFamily="34" charset="0"/>
              <a:buChar char="•"/>
            </a:pPr>
            <a:r>
              <a:rPr lang="en-VN" dirty="0">
                <a:solidFill>
                  <a:schemeClr val="bg1"/>
                </a:solidFill>
              </a:rPr>
              <a:t>Great for scaffolding applica</a:t>
            </a:r>
            <a:r>
              <a:rPr lang="en-US" dirty="0" err="1">
                <a:solidFill>
                  <a:schemeClr val="bg1"/>
                </a:solidFill>
              </a:rPr>
              <a:t>ti</a:t>
            </a:r>
            <a:r>
              <a:rPr lang="en-VN" dirty="0">
                <a:solidFill>
                  <a:schemeClr val="bg1"/>
                </a:solidFill>
              </a:rPr>
              <a:t>on templates, managing K8s, Observability, and documentation.</a:t>
            </a:r>
          </a:p>
          <a:p>
            <a:pPr marL="285750" indent="-285750">
              <a:buFont typeface="Arial" panose="020B0604020202020204" pitchFamily="34" charset="0"/>
              <a:buChar char="•"/>
            </a:pPr>
            <a:r>
              <a:rPr lang="en-VN" dirty="0">
                <a:solidFill>
                  <a:schemeClr val="bg1"/>
                </a:solidFill>
              </a:rPr>
              <a:t>But has minimal, limited support for creating infrastructure so how do we manage resource creation to follow Golden Path ideology?</a:t>
            </a:r>
          </a:p>
        </p:txBody>
      </p:sp>
    </p:spTree>
    <p:extLst>
      <p:ext uri="{BB962C8B-B14F-4D97-AF65-F5344CB8AC3E}">
        <p14:creationId xmlns:p14="http://schemas.microsoft.com/office/powerpoint/2010/main" val="3855529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DDE1EAEF-4F45-5D31-0152-0D0E5DD34170}"/>
              </a:ext>
            </a:extLst>
          </p:cNvPr>
          <p:cNvSpPr txBox="1"/>
          <p:nvPr/>
        </p:nvSpPr>
        <p:spPr>
          <a:xfrm>
            <a:off x="228600" y="285750"/>
            <a:ext cx="5764463"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Backstage is great. But</a:t>
            </a:r>
          </a:p>
        </p:txBody>
      </p:sp>
      <p:pic>
        <p:nvPicPr>
          <p:cNvPr id="3" name="Picture 2">
            <a:extLst>
              <a:ext uri="{FF2B5EF4-FFF2-40B4-BE49-F238E27FC236}">
                <a16:creationId xmlns:a16="http://schemas.microsoft.com/office/drawing/2014/main" id="{3DE88E06-D11A-D84B-C287-561FA25E8332}"/>
              </a:ext>
            </a:extLst>
          </p:cNvPr>
          <p:cNvPicPr>
            <a:picLocks noChangeAspect="1"/>
          </p:cNvPicPr>
          <p:nvPr/>
        </p:nvPicPr>
        <p:blipFill>
          <a:blip r:embed="rId3"/>
          <a:stretch>
            <a:fillRect/>
          </a:stretch>
        </p:blipFill>
        <p:spPr>
          <a:xfrm>
            <a:off x="228600" y="859484"/>
            <a:ext cx="4076895" cy="4131915"/>
          </a:xfrm>
          <a:prstGeom prst="rect">
            <a:avLst/>
          </a:prstGeom>
        </p:spPr>
      </p:pic>
      <p:sp>
        <p:nvSpPr>
          <p:cNvPr id="4" name="TextBox 3">
            <a:extLst>
              <a:ext uri="{FF2B5EF4-FFF2-40B4-BE49-F238E27FC236}">
                <a16:creationId xmlns:a16="http://schemas.microsoft.com/office/drawing/2014/main" id="{E012511C-5BF8-0416-4AAA-E68ADD175743}"/>
              </a:ext>
            </a:extLst>
          </p:cNvPr>
          <p:cNvSpPr txBox="1"/>
          <p:nvPr/>
        </p:nvSpPr>
        <p:spPr>
          <a:xfrm>
            <a:off x="4268008" y="2183794"/>
            <a:ext cx="4902561" cy="646331"/>
          </a:xfrm>
          <a:prstGeom prst="rect">
            <a:avLst/>
          </a:prstGeom>
          <a:noFill/>
        </p:spPr>
        <p:txBody>
          <a:bodyPr wrap="none" rtlCol="0">
            <a:spAutoFit/>
          </a:bodyPr>
          <a:lstStyle/>
          <a:p>
            <a:r>
              <a:rPr lang="en-VN" dirty="0">
                <a:solidFill>
                  <a:schemeClr val="bg1"/>
                </a:solidFill>
              </a:rPr>
              <a:t>A lot of stress is put on the DevOps/Platform team</a:t>
            </a:r>
          </a:p>
          <a:p>
            <a:r>
              <a:rPr lang="en-VN" dirty="0">
                <a:solidFill>
                  <a:schemeClr val="bg1"/>
                </a:solidFill>
              </a:rPr>
              <a:t>demonstration</a:t>
            </a:r>
          </a:p>
        </p:txBody>
      </p:sp>
    </p:spTree>
    <p:extLst>
      <p:ext uri="{BB962C8B-B14F-4D97-AF65-F5344CB8AC3E}">
        <p14:creationId xmlns:p14="http://schemas.microsoft.com/office/powerpoint/2010/main" val="29090662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DDE1EAEF-4F45-5D31-0152-0D0E5DD34170}"/>
              </a:ext>
            </a:extLst>
          </p:cNvPr>
          <p:cNvSpPr txBox="1"/>
          <p:nvPr/>
        </p:nvSpPr>
        <p:spPr>
          <a:xfrm>
            <a:off x="228600" y="285750"/>
            <a:ext cx="8697637"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Backstage Infra Self-Service Plugin</a:t>
            </a:r>
          </a:p>
        </p:txBody>
      </p:sp>
      <p:pic>
        <p:nvPicPr>
          <p:cNvPr id="3" name="Picture 2">
            <a:extLst>
              <a:ext uri="{FF2B5EF4-FFF2-40B4-BE49-F238E27FC236}">
                <a16:creationId xmlns:a16="http://schemas.microsoft.com/office/drawing/2014/main" id="{CA3A6233-3281-D8AB-5703-5AC833922C4F}"/>
              </a:ext>
            </a:extLst>
          </p:cNvPr>
          <p:cNvPicPr>
            <a:picLocks noChangeAspect="1"/>
          </p:cNvPicPr>
          <p:nvPr/>
        </p:nvPicPr>
        <p:blipFill>
          <a:blip r:embed="rId3"/>
          <a:stretch>
            <a:fillRect/>
          </a:stretch>
        </p:blipFill>
        <p:spPr>
          <a:xfrm>
            <a:off x="381000" y="1047750"/>
            <a:ext cx="5492523" cy="3714750"/>
          </a:xfrm>
          <a:prstGeom prst="rect">
            <a:avLst/>
          </a:prstGeom>
        </p:spPr>
      </p:pic>
      <p:sp>
        <p:nvSpPr>
          <p:cNvPr id="5" name="TextBox 4">
            <a:extLst>
              <a:ext uri="{FF2B5EF4-FFF2-40B4-BE49-F238E27FC236}">
                <a16:creationId xmlns:a16="http://schemas.microsoft.com/office/drawing/2014/main" id="{AE37D70A-E844-A13B-A0A9-B9C5F876C366}"/>
              </a:ext>
            </a:extLst>
          </p:cNvPr>
          <p:cNvSpPr txBox="1"/>
          <p:nvPr/>
        </p:nvSpPr>
        <p:spPr>
          <a:xfrm>
            <a:off x="5873522" y="1031617"/>
            <a:ext cx="3270477" cy="2585323"/>
          </a:xfrm>
          <a:prstGeom prst="rect">
            <a:avLst/>
          </a:prstGeom>
          <a:noFill/>
        </p:spPr>
        <p:txBody>
          <a:bodyPr wrap="square" rtlCol="0">
            <a:spAutoFit/>
          </a:bodyPr>
          <a:lstStyle/>
          <a:p>
            <a:r>
              <a:rPr lang="en-VN" dirty="0">
                <a:solidFill>
                  <a:schemeClr val="bg1"/>
                </a:solidFill>
              </a:rPr>
              <a:t>This is the Backstage’s architecture, which is formed by the plugin ecosystem. Everything in Backstage is a plugin.</a:t>
            </a:r>
          </a:p>
          <a:p>
            <a:endParaRPr lang="en-VN" dirty="0">
              <a:solidFill>
                <a:schemeClr val="bg1"/>
              </a:solidFill>
            </a:endParaRPr>
          </a:p>
          <a:p>
            <a:r>
              <a:rPr lang="en-VN" dirty="0">
                <a:solidFill>
                  <a:schemeClr val="bg1"/>
                </a:solidFill>
              </a:rPr>
              <a:t>=&gt; I created a plugin for Dev to create the infrastructure that follows the Golden Path ideology.</a:t>
            </a:r>
          </a:p>
        </p:txBody>
      </p:sp>
    </p:spTree>
    <p:extLst>
      <p:ext uri="{BB962C8B-B14F-4D97-AF65-F5344CB8AC3E}">
        <p14:creationId xmlns:p14="http://schemas.microsoft.com/office/powerpoint/2010/main" val="25236954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DDE1EAEF-4F45-5D31-0152-0D0E5DD34170}"/>
              </a:ext>
            </a:extLst>
          </p:cNvPr>
          <p:cNvSpPr txBox="1"/>
          <p:nvPr/>
        </p:nvSpPr>
        <p:spPr>
          <a:xfrm>
            <a:off x="228600" y="285750"/>
            <a:ext cx="8697637"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Backstage Infra Self-Service Plugin</a:t>
            </a:r>
          </a:p>
        </p:txBody>
      </p:sp>
      <p:pic>
        <p:nvPicPr>
          <p:cNvPr id="2" name="Picture 1">
            <a:extLst>
              <a:ext uri="{FF2B5EF4-FFF2-40B4-BE49-F238E27FC236}">
                <a16:creationId xmlns:a16="http://schemas.microsoft.com/office/drawing/2014/main" id="{52194EA6-FBFB-A09C-A674-FC9FDAA0BF5F}"/>
              </a:ext>
            </a:extLst>
          </p:cNvPr>
          <p:cNvPicPr>
            <a:picLocks noChangeAspect="1"/>
          </p:cNvPicPr>
          <p:nvPr/>
        </p:nvPicPr>
        <p:blipFill>
          <a:blip r:embed="rId3"/>
          <a:stretch>
            <a:fillRect/>
          </a:stretch>
        </p:blipFill>
        <p:spPr>
          <a:xfrm>
            <a:off x="685800" y="895350"/>
            <a:ext cx="7772400" cy="3423009"/>
          </a:xfrm>
          <a:prstGeom prst="rect">
            <a:avLst/>
          </a:prstGeom>
        </p:spPr>
      </p:pic>
      <p:sp>
        <p:nvSpPr>
          <p:cNvPr id="4" name="TextBox 3">
            <a:extLst>
              <a:ext uri="{FF2B5EF4-FFF2-40B4-BE49-F238E27FC236}">
                <a16:creationId xmlns:a16="http://schemas.microsoft.com/office/drawing/2014/main" id="{EE492C53-247E-5414-049D-D0381C76B247}"/>
              </a:ext>
            </a:extLst>
          </p:cNvPr>
          <p:cNvSpPr txBox="1"/>
          <p:nvPr/>
        </p:nvSpPr>
        <p:spPr>
          <a:xfrm>
            <a:off x="3692272" y="4396179"/>
            <a:ext cx="1759456" cy="369332"/>
          </a:xfrm>
          <a:prstGeom prst="rect">
            <a:avLst/>
          </a:prstGeom>
          <a:noFill/>
        </p:spPr>
        <p:txBody>
          <a:bodyPr wrap="none" rtlCol="0">
            <a:spAutoFit/>
          </a:bodyPr>
          <a:lstStyle/>
          <a:p>
            <a:r>
              <a:rPr lang="en-VN" dirty="0">
                <a:solidFill>
                  <a:schemeClr val="bg1"/>
                </a:solidFill>
              </a:rPr>
              <a:t>Workflow design</a:t>
            </a:r>
          </a:p>
        </p:txBody>
      </p:sp>
    </p:spTree>
    <p:extLst>
      <p:ext uri="{BB962C8B-B14F-4D97-AF65-F5344CB8AC3E}">
        <p14:creationId xmlns:p14="http://schemas.microsoft.com/office/powerpoint/2010/main" val="32680367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DDE1EAEF-4F45-5D31-0152-0D0E5DD34170}"/>
              </a:ext>
            </a:extLst>
          </p:cNvPr>
          <p:cNvSpPr txBox="1"/>
          <p:nvPr/>
        </p:nvSpPr>
        <p:spPr>
          <a:xfrm>
            <a:off x="228600" y="285750"/>
            <a:ext cx="8697637"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Backstage Infra Self-Service Plugin</a:t>
            </a:r>
          </a:p>
        </p:txBody>
      </p:sp>
      <p:sp>
        <p:nvSpPr>
          <p:cNvPr id="4" name="TextBox 3">
            <a:extLst>
              <a:ext uri="{FF2B5EF4-FFF2-40B4-BE49-F238E27FC236}">
                <a16:creationId xmlns:a16="http://schemas.microsoft.com/office/drawing/2014/main" id="{EE492C53-247E-5414-049D-D0381C76B247}"/>
              </a:ext>
            </a:extLst>
          </p:cNvPr>
          <p:cNvSpPr txBox="1"/>
          <p:nvPr/>
        </p:nvSpPr>
        <p:spPr>
          <a:xfrm>
            <a:off x="7306733" y="2370951"/>
            <a:ext cx="1837267" cy="923330"/>
          </a:xfrm>
          <a:prstGeom prst="rect">
            <a:avLst/>
          </a:prstGeom>
          <a:noFill/>
        </p:spPr>
        <p:txBody>
          <a:bodyPr wrap="square" rtlCol="0">
            <a:spAutoFit/>
          </a:bodyPr>
          <a:lstStyle/>
          <a:p>
            <a:r>
              <a:rPr lang="en-VN" dirty="0">
                <a:solidFill>
                  <a:schemeClr val="bg1"/>
                </a:solidFill>
              </a:rPr>
              <a:t>Frontend plugin for infra selfservice portal </a:t>
            </a:r>
          </a:p>
        </p:txBody>
      </p:sp>
      <p:pic>
        <p:nvPicPr>
          <p:cNvPr id="3" name="Picture 2">
            <a:extLst>
              <a:ext uri="{FF2B5EF4-FFF2-40B4-BE49-F238E27FC236}">
                <a16:creationId xmlns:a16="http://schemas.microsoft.com/office/drawing/2014/main" id="{D205E047-D37D-0A22-FB79-894739C4FE87}"/>
              </a:ext>
            </a:extLst>
          </p:cNvPr>
          <p:cNvPicPr>
            <a:picLocks noChangeAspect="1"/>
          </p:cNvPicPr>
          <p:nvPr/>
        </p:nvPicPr>
        <p:blipFill>
          <a:blip r:embed="rId3"/>
          <a:stretch>
            <a:fillRect/>
          </a:stretch>
        </p:blipFill>
        <p:spPr>
          <a:xfrm>
            <a:off x="304800" y="784551"/>
            <a:ext cx="7001933" cy="4096130"/>
          </a:xfrm>
          <a:prstGeom prst="rect">
            <a:avLst/>
          </a:prstGeom>
        </p:spPr>
      </p:pic>
    </p:spTree>
    <p:extLst>
      <p:ext uri="{BB962C8B-B14F-4D97-AF65-F5344CB8AC3E}">
        <p14:creationId xmlns:p14="http://schemas.microsoft.com/office/powerpoint/2010/main" val="22723180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DDE1EAEF-4F45-5D31-0152-0D0E5DD34170}"/>
              </a:ext>
            </a:extLst>
          </p:cNvPr>
          <p:cNvSpPr txBox="1"/>
          <p:nvPr/>
        </p:nvSpPr>
        <p:spPr>
          <a:xfrm>
            <a:off x="228600" y="285750"/>
            <a:ext cx="8697637"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Backstage Infra Self-Service Plugin</a:t>
            </a:r>
          </a:p>
        </p:txBody>
      </p:sp>
      <p:pic>
        <p:nvPicPr>
          <p:cNvPr id="2" name="Picture 1">
            <a:extLst>
              <a:ext uri="{FF2B5EF4-FFF2-40B4-BE49-F238E27FC236}">
                <a16:creationId xmlns:a16="http://schemas.microsoft.com/office/drawing/2014/main" id="{B6D9AE82-C78E-60CC-2165-950B7B028FC3}"/>
              </a:ext>
            </a:extLst>
          </p:cNvPr>
          <p:cNvPicPr>
            <a:picLocks noChangeAspect="1"/>
          </p:cNvPicPr>
          <p:nvPr/>
        </p:nvPicPr>
        <p:blipFill>
          <a:blip r:embed="rId3"/>
          <a:stretch>
            <a:fillRect/>
          </a:stretch>
        </p:blipFill>
        <p:spPr>
          <a:xfrm>
            <a:off x="304800" y="822923"/>
            <a:ext cx="7010400" cy="4101083"/>
          </a:xfrm>
          <a:prstGeom prst="rect">
            <a:avLst/>
          </a:prstGeom>
        </p:spPr>
      </p:pic>
      <p:sp>
        <p:nvSpPr>
          <p:cNvPr id="5" name="TextBox 4">
            <a:extLst>
              <a:ext uri="{FF2B5EF4-FFF2-40B4-BE49-F238E27FC236}">
                <a16:creationId xmlns:a16="http://schemas.microsoft.com/office/drawing/2014/main" id="{36FC5411-C947-84E8-6BA1-67C0528EF40C}"/>
              </a:ext>
            </a:extLst>
          </p:cNvPr>
          <p:cNvSpPr txBox="1"/>
          <p:nvPr/>
        </p:nvSpPr>
        <p:spPr>
          <a:xfrm>
            <a:off x="7271937" y="3416019"/>
            <a:ext cx="1876924" cy="923330"/>
          </a:xfrm>
          <a:prstGeom prst="rect">
            <a:avLst/>
          </a:prstGeom>
          <a:noFill/>
        </p:spPr>
        <p:txBody>
          <a:bodyPr wrap="none" rtlCol="0">
            <a:spAutoFit/>
          </a:bodyPr>
          <a:lstStyle/>
          <a:p>
            <a:r>
              <a:rPr lang="en-VN" dirty="0">
                <a:solidFill>
                  <a:schemeClr val="bg1"/>
                </a:solidFill>
              </a:rPr>
              <a:t>Only allow certain</a:t>
            </a:r>
          </a:p>
          <a:p>
            <a:r>
              <a:rPr lang="en-US" dirty="0">
                <a:solidFill>
                  <a:schemeClr val="bg1"/>
                </a:solidFill>
              </a:rPr>
              <a:t>C</a:t>
            </a:r>
            <a:r>
              <a:rPr lang="en-VN" dirty="0">
                <a:solidFill>
                  <a:schemeClr val="bg1"/>
                </a:solidFill>
              </a:rPr>
              <a:t>onfiguration to </a:t>
            </a:r>
          </a:p>
          <a:p>
            <a:r>
              <a:rPr lang="en-US" dirty="0">
                <a:solidFill>
                  <a:schemeClr val="bg1"/>
                </a:solidFill>
              </a:rPr>
              <a:t>C</a:t>
            </a:r>
            <a:r>
              <a:rPr lang="en-VN" dirty="0">
                <a:solidFill>
                  <a:schemeClr val="bg1"/>
                </a:solidFill>
              </a:rPr>
              <a:t>hoose from </a:t>
            </a:r>
          </a:p>
        </p:txBody>
      </p:sp>
      <p:sp>
        <p:nvSpPr>
          <p:cNvPr id="6" name="TextBox 5">
            <a:extLst>
              <a:ext uri="{FF2B5EF4-FFF2-40B4-BE49-F238E27FC236}">
                <a16:creationId xmlns:a16="http://schemas.microsoft.com/office/drawing/2014/main" id="{3D099A3A-6C70-8F32-EB56-D864EEBE509C}"/>
              </a:ext>
            </a:extLst>
          </p:cNvPr>
          <p:cNvSpPr txBox="1"/>
          <p:nvPr/>
        </p:nvSpPr>
        <p:spPr>
          <a:xfrm>
            <a:off x="7293569" y="1406730"/>
            <a:ext cx="1852862" cy="646331"/>
          </a:xfrm>
          <a:prstGeom prst="rect">
            <a:avLst/>
          </a:prstGeom>
          <a:noFill/>
        </p:spPr>
        <p:txBody>
          <a:bodyPr wrap="square" rtlCol="0">
            <a:spAutoFit/>
          </a:bodyPr>
          <a:lstStyle/>
          <a:p>
            <a:r>
              <a:rPr lang="en-VN" dirty="0">
                <a:solidFill>
                  <a:schemeClr val="bg1"/>
                </a:solidFill>
              </a:rPr>
              <a:t>S3 creation example</a:t>
            </a:r>
          </a:p>
        </p:txBody>
      </p:sp>
    </p:spTree>
    <p:extLst>
      <p:ext uri="{BB962C8B-B14F-4D97-AF65-F5344CB8AC3E}">
        <p14:creationId xmlns:p14="http://schemas.microsoft.com/office/powerpoint/2010/main" val="21178980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DDE1EAEF-4F45-5D31-0152-0D0E5DD34170}"/>
              </a:ext>
            </a:extLst>
          </p:cNvPr>
          <p:cNvSpPr txBox="1"/>
          <p:nvPr/>
        </p:nvSpPr>
        <p:spPr>
          <a:xfrm>
            <a:off x="228600" y="285750"/>
            <a:ext cx="8697637"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Backstage Infra Self-Service Plugin</a:t>
            </a:r>
          </a:p>
        </p:txBody>
      </p:sp>
      <p:sp>
        <p:nvSpPr>
          <p:cNvPr id="5" name="TextBox 4">
            <a:extLst>
              <a:ext uri="{FF2B5EF4-FFF2-40B4-BE49-F238E27FC236}">
                <a16:creationId xmlns:a16="http://schemas.microsoft.com/office/drawing/2014/main" id="{36FC5411-C947-84E8-6BA1-67C0528EF40C}"/>
              </a:ext>
            </a:extLst>
          </p:cNvPr>
          <p:cNvSpPr txBox="1"/>
          <p:nvPr/>
        </p:nvSpPr>
        <p:spPr>
          <a:xfrm>
            <a:off x="7424217" y="3380422"/>
            <a:ext cx="1719784" cy="646331"/>
          </a:xfrm>
          <a:prstGeom prst="rect">
            <a:avLst/>
          </a:prstGeom>
          <a:noFill/>
        </p:spPr>
        <p:txBody>
          <a:bodyPr wrap="square" rtlCol="0">
            <a:spAutoFit/>
          </a:bodyPr>
          <a:lstStyle/>
          <a:p>
            <a:r>
              <a:rPr lang="en-VN" dirty="0">
                <a:solidFill>
                  <a:schemeClr val="bg1"/>
                </a:solidFill>
              </a:rPr>
              <a:t>Each resource is a yaml file</a:t>
            </a:r>
          </a:p>
        </p:txBody>
      </p:sp>
      <p:sp>
        <p:nvSpPr>
          <p:cNvPr id="6" name="TextBox 5">
            <a:extLst>
              <a:ext uri="{FF2B5EF4-FFF2-40B4-BE49-F238E27FC236}">
                <a16:creationId xmlns:a16="http://schemas.microsoft.com/office/drawing/2014/main" id="{3D099A3A-6C70-8F32-EB56-D864EEBE509C}"/>
              </a:ext>
            </a:extLst>
          </p:cNvPr>
          <p:cNvSpPr txBox="1"/>
          <p:nvPr/>
        </p:nvSpPr>
        <p:spPr>
          <a:xfrm>
            <a:off x="7467600" y="1404315"/>
            <a:ext cx="1852862" cy="1477328"/>
          </a:xfrm>
          <a:prstGeom prst="rect">
            <a:avLst/>
          </a:prstGeom>
          <a:noFill/>
        </p:spPr>
        <p:txBody>
          <a:bodyPr wrap="square" rtlCol="0">
            <a:spAutoFit/>
          </a:bodyPr>
          <a:lstStyle/>
          <a:p>
            <a:r>
              <a:rPr lang="en-VN" dirty="0">
                <a:solidFill>
                  <a:schemeClr val="bg1"/>
                </a:solidFill>
              </a:rPr>
              <a:t>Backstage infra self-service backend plugin create file a push to IaC repo</a:t>
            </a:r>
          </a:p>
        </p:txBody>
      </p:sp>
      <p:pic>
        <p:nvPicPr>
          <p:cNvPr id="3" name="Picture 2">
            <a:extLst>
              <a:ext uri="{FF2B5EF4-FFF2-40B4-BE49-F238E27FC236}">
                <a16:creationId xmlns:a16="http://schemas.microsoft.com/office/drawing/2014/main" id="{ABBCCDF7-C612-28A0-9E5A-32B25799B92E}"/>
              </a:ext>
            </a:extLst>
          </p:cNvPr>
          <p:cNvPicPr>
            <a:picLocks noChangeAspect="1"/>
          </p:cNvPicPr>
          <p:nvPr/>
        </p:nvPicPr>
        <p:blipFill>
          <a:blip r:embed="rId3"/>
          <a:stretch>
            <a:fillRect/>
          </a:stretch>
        </p:blipFill>
        <p:spPr>
          <a:xfrm>
            <a:off x="304800" y="839748"/>
            <a:ext cx="7162800" cy="4098199"/>
          </a:xfrm>
          <a:prstGeom prst="rect">
            <a:avLst/>
          </a:prstGeom>
        </p:spPr>
      </p:pic>
      <p:sp>
        <p:nvSpPr>
          <p:cNvPr id="4" name="Rounded Rectangle 3">
            <a:extLst>
              <a:ext uri="{FF2B5EF4-FFF2-40B4-BE49-F238E27FC236}">
                <a16:creationId xmlns:a16="http://schemas.microsoft.com/office/drawing/2014/main" id="{D588A005-6243-7599-C70A-7ECF7D816FE3}"/>
              </a:ext>
            </a:extLst>
          </p:cNvPr>
          <p:cNvSpPr/>
          <p:nvPr/>
        </p:nvSpPr>
        <p:spPr>
          <a:xfrm>
            <a:off x="1676400" y="2343150"/>
            <a:ext cx="1295400" cy="152400"/>
          </a:xfrm>
          <a:prstGeom prst="round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VN"/>
          </a:p>
        </p:txBody>
      </p:sp>
    </p:spTree>
    <p:extLst>
      <p:ext uri="{BB962C8B-B14F-4D97-AF65-F5344CB8AC3E}">
        <p14:creationId xmlns:p14="http://schemas.microsoft.com/office/powerpoint/2010/main" val="1112655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DDE1EAEF-4F45-5D31-0152-0D0E5DD34170}"/>
              </a:ext>
            </a:extLst>
          </p:cNvPr>
          <p:cNvSpPr txBox="1"/>
          <p:nvPr/>
        </p:nvSpPr>
        <p:spPr>
          <a:xfrm>
            <a:off x="228600" y="285750"/>
            <a:ext cx="6316345" cy="553998"/>
          </a:xfrm>
          <a:prstGeom prst="rect">
            <a:avLst/>
          </a:prstGeom>
          <a:noFill/>
        </p:spPr>
        <p:txBody>
          <a:bodyPr wrap="none" rtlCol="0">
            <a:spAutoFit/>
          </a:bodyPr>
          <a:lstStyle/>
          <a:p>
            <a:r>
              <a:rPr lang="en-US" sz="3000" spc="600" dirty="0" err="1">
                <a:solidFill>
                  <a:schemeClr val="bg1"/>
                </a:solidFill>
                <a:latin typeface="Segoe UI" panose="020B0502040204020203" pitchFamily="34" charset="0"/>
                <a:cs typeface="Segoe UI" panose="020B0502040204020203" pitchFamily="34" charset="0"/>
              </a:rPr>
              <a:t>IaC</a:t>
            </a:r>
            <a:r>
              <a:rPr lang="en-US" sz="3000" spc="600" dirty="0">
                <a:solidFill>
                  <a:schemeClr val="bg1"/>
                </a:solidFill>
                <a:latin typeface="Segoe UI" panose="020B0502040204020203" pitchFamily="34" charset="0"/>
                <a:cs typeface="Segoe UI" panose="020B0502040204020203" pitchFamily="34" charset="0"/>
              </a:rPr>
              <a:t> management strategy</a:t>
            </a:r>
          </a:p>
        </p:txBody>
      </p:sp>
      <p:pic>
        <p:nvPicPr>
          <p:cNvPr id="7" name="Picture 6">
            <a:extLst>
              <a:ext uri="{FF2B5EF4-FFF2-40B4-BE49-F238E27FC236}">
                <a16:creationId xmlns:a16="http://schemas.microsoft.com/office/drawing/2014/main" id="{2DB15CB3-BB19-5C3A-D586-1476A50C5B06}"/>
              </a:ext>
            </a:extLst>
          </p:cNvPr>
          <p:cNvPicPr>
            <a:picLocks noChangeAspect="1"/>
          </p:cNvPicPr>
          <p:nvPr/>
        </p:nvPicPr>
        <p:blipFill>
          <a:blip r:embed="rId3"/>
          <a:stretch>
            <a:fillRect/>
          </a:stretch>
        </p:blipFill>
        <p:spPr>
          <a:xfrm>
            <a:off x="342787" y="839748"/>
            <a:ext cx="3559679" cy="3909945"/>
          </a:xfrm>
          <a:prstGeom prst="rect">
            <a:avLst/>
          </a:prstGeom>
        </p:spPr>
      </p:pic>
      <p:pic>
        <p:nvPicPr>
          <p:cNvPr id="8" name="Picture 7">
            <a:extLst>
              <a:ext uri="{FF2B5EF4-FFF2-40B4-BE49-F238E27FC236}">
                <a16:creationId xmlns:a16="http://schemas.microsoft.com/office/drawing/2014/main" id="{624D0816-CE77-855F-C010-4D55BC51CC47}"/>
              </a:ext>
            </a:extLst>
          </p:cNvPr>
          <p:cNvPicPr>
            <a:picLocks noChangeAspect="1"/>
          </p:cNvPicPr>
          <p:nvPr/>
        </p:nvPicPr>
        <p:blipFill>
          <a:blip r:embed="rId4"/>
          <a:stretch>
            <a:fillRect/>
          </a:stretch>
        </p:blipFill>
        <p:spPr>
          <a:xfrm>
            <a:off x="3994961" y="830223"/>
            <a:ext cx="2250281" cy="3943350"/>
          </a:xfrm>
          <a:prstGeom prst="rect">
            <a:avLst/>
          </a:prstGeom>
        </p:spPr>
      </p:pic>
      <p:pic>
        <p:nvPicPr>
          <p:cNvPr id="9" name="Picture 8">
            <a:extLst>
              <a:ext uri="{FF2B5EF4-FFF2-40B4-BE49-F238E27FC236}">
                <a16:creationId xmlns:a16="http://schemas.microsoft.com/office/drawing/2014/main" id="{CBA939F8-2C51-FEDA-4C41-8E43150A0D18}"/>
              </a:ext>
            </a:extLst>
          </p:cNvPr>
          <p:cNvPicPr>
            <a:picLocks noChangeAspect="1"/>
          </p:cNvPicPr>
          <p:nvPr/>
        </p:nvPicPr>
        <p:blipFill>
          <a:blip r:embed="rId5"/>
          <a:stretch>
            <a:fillRect/>
          </a:stretch>
        </p:blipFill>
        <p:spPr>
          <a:xfrm>
            <a:off x="6297346" y="2034403"/>
            <a:ext cx="2801366" cy="1074693"/>
          </a:xfrm>
          <a:prstGeom prst="rect">
            <a:avLst/>
          </a:prstGeom>
        </p:spPr>
      </p:pic>
      <p:sp>
        <p:nvSpPr>
          <p:cNvPr id="10" name="TextBox 9">
            <a:extLst>
              <a:ext uri="{FF2B5EF4-FFF2-40B4-BE49-F238E27FC236}">
                <a16:creationId xmlns:a16="http://schemas.microsoft.com/office/drawing/2014/main" id="{29AE1642-B508-6DA9-104F-553E46C739DB}"/>
              </a:ext>
            </a:extLst>
          </p:cNvPr>
          <p:cNvSpPr txBox="1"/>
          <p:nvPr/>
        </p:nvSpPr>
        <p:spPr>
          <a:xfrm>
            <a:off x="4268329" y="4673084"/>
            <a:ext cx="1703543" cy="369332"/>
          </a:xfrm>
          <a:prstGeom prst="rect">
            <a:avLst/>
          </a:prstGeom>
          <a:noFill/>
        </p:spPr>
        <p:txBody>
          <a:bodyPr wrap="none" rtlCol="0">
            <a:spAutoFit/>
          </a:bodyPr>
          <a:lstStyle/>
          <a:p>
            <a:r>
              <a:rPr lang="en-VN" dirty="0">
                <a:solidFill>
                  <a:schemeClr val="bg1"/>
                </a:solidFill>
              </a:rPr>
              <a:t>Iac file structure</a:t>
            </a:r>
          </a:p>
        </p:txBody>
      </p:sp>
      <p:sp>
        <p:nvSpPr>
          <p:cNvPr id="11" name="TextBox 10">
            <a:extLst>
              <a:ext uri="{FF2B5EF4-FFF2-40B4-BE49-F238E27FC236}">
                <a16:creationId xmlns:a16="http://schemas.microsoft.com/office/drawing/2014/main" id="{2551FC58-AE8A-1693-F8D6-67933AC1C84B}"/>
              </a:ext>
            </a:extLst>
          </p:cNvPr>
          <p:cNvSpPr txBox="1"/>
          <p:nvPr/>
        </p:nvSpPr>
        <p:spPr>
          <a:xfrm>
            <a:off x="6559406" y="4673084"/>
            <a:ext cx="2270430" cy="369332"/>
          </a:xfrm>
          <a:prstGeom prst="rect">
            <a:avLst/>
          </a:prstGeom>
          <a:noFill/>
        </p:spPr>
        <p:txBody>
          <a:bodyPr wrap="none" rtlCol="0">
            <a:spAutoFit/>
          </a:bodyPr>
          <a:lstStyle/>
          <a:p>
            <a:r>
              <a:rPr lang="en-VN" dirty="0">
                <a:solidFill>
                  <a:schemeClr val="bg1"/>
                </a:solidFill>
              </a:rPr>
              <a:t>Resource declareation</a:t>
            </a:r>
          </a:p>
        </p:txBody>
      </p:sp>
    </p:spTree>
    <p:extLst>
      <p:ext uri="{BB962C8B-B14F-4D97-AF65-F5344CB8AC3E}">
        <p14:creationId xmlns:p14="http://schemas.microsoft.com/office/powerpoint/2010/main" val="2900799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49" name="Picture 48" descr="A globe with lines and dots around it&#10;&#10;Description automatically generated">
            <a:extLst>
              <a:ext uri="{FF2B5EF4-FFF2-40B4-BE49-F238E27FC236}">
                <a16:creationId xmlns:a16="http://schemas.microsoft.com/office/drawing/2014/main" id="{68E2B4E0-ADBE-37DF-B57A-C71BCAC58FE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7499" t="-53054" r="-245535" b="49362"/>
          <a:stretch/>
        </p:blipFill>
        <p:spPr>
          <a:xfrm>
            <a:off x="0" y="1962150"/>
            <a:ext cx="9144000" cy="3181350"/>
          </a:xfrm>
          <a:prstGeom prst="rect">
            <a:avLst/>
          </a:prstGeom>
        </p:spPr>
      </p:pic>
      <p:pic>
        <p:nvPicPr>
          <p:cNvPr id="7" name="Picture 6" descr="A circular design with a globe in center&#10;&#10;Description automatically generated">
            <a:extLst>
              <a:ext uri="{FF2B5EF4-FFF2-40B4-BE49-F238E27FC236}">
                <a16:creationId xmlns:a16="http://schemas.microsoft.com/office/drawing/2014/main" id="{12103E60-2552-B91A-BC47-E3175D495D95}"/>
              </a:ext>
            </a:extLst>
          </p:cNvPr>
          <p:cNvPicPr preferRelativeResize="0">
            <a:picLocks/>
          </p:cNvPicPr>
          <p:nvPr/>
        </p:nvPicPr>
        <p:blipFill rotWithShape="1">
          <a:blip r:embed="rId4" cstate="print">
            <a:extLst>
              <a:ext uri="{28A0092B-C50C-407E-A947-70E740481C1C}">
                <a14:useLocalDpi xmlns:a14="http://schemas.microsoft.com/office/drawing/2010/main" val="0"/>
              </a:ext>
            </a:extLst>
          </a:blip>
          <a:srcRect l="-312231" t="45869" r="43037" b="-58246"/>
          <a:stretch/>
        </p:blipFill>
        <p:spPr>
          <a:xfrm>
            <a:off x="0" y="0"/>
            <a:ext cx="9190352" cy="2584774"/>
          </a:xfrm>
          <a:prstGeom prst="rect">
            <a:avLst/>
          </a:prstGeom>
        </p:spPr>
      </p:pic>
      <p:sp>
        <p:nvSpPr>
          <p:cNvPr id="10" name="Rectangle 9">
            <a:extLst>
              <a:ext uri="{FF2B5EF4-FFF2-40B4-BE49-F238E27FC236}">
                <a16:creationId xmlns:a16="http://schemas.microsoft.com/office/drawing/2014/main" id="{508C2CD7-BC0F-6CBC-8CCE-22EEEFF6D02B}"/>
              </a:ext>
            </a:extLst>
          </p:cNvPr>
          <p:cNvSpPr/>
          <p:nvPr/>
        </p:nvSpPr>
        <p:spPr>
          <a:xfrm>
            <a:off x="736100" y="1560589"/>
            <a:ext cx="791028" cy="791028"/>
          </a:xfrm>
          <a:prstGeom prst="rect">
            <a:avLst/>
          </a:prstGeom>
          <a:noFill/>
          <a:ln>
            <a:gradFill>
              <a:gsLst>
                <a:gs pos="52000">
                  <a:srgbClr val="7DCAD8">
                    <a:lumMod val="44000"/>
                  </a:srgbClr>
                </a:gs>
                <a:gs pos="0">
                  <a:srgbClr val="6EC2D1"/>
                </a:gs>
                <a:gs pos="100000">
                  <a:srgbClr val="7DCAD8"/>
                </a:gs>
              </a:gsLst>
              <a:lin ang="19800000" scaled="0"/>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500" dirty="0">
                <a:solidFill>
                  <a:schemeClr val="accent4"/>
                </a:solidFill>
              </a:rPr>
              <a:t>01</a:t>
            </a:r>
          </a:p>
        </p:txBody>
      </p:sp>
      <p:sp>
        <p:nvSpPr>
          <p:cNvPr id="13" name="TextBox 12">
            <a:extLst>
              <a:ext uri="{FF2B5EF4-FFF2-40B4-BE49-F238E27FC236}">
                <a16:creationId xmlns:a16="http://schemas.microsoft.com/office/drawing/2014/main" id="{98A6D6F5-0806-024A-3B5C-461DDD9ECAB5}"/>
              </a:ext>
            </a:extLst>
          </p:cNvPr>
          <p:cNvSpPr txBox="1"/>
          <p:nvPr/>
        </p:nvSpPr>
        <p:spPr>
          <a:xfrm>
            <a:off x="1600200" y="1771437"/>
            <a:ext cx="1782860" cy="369332"/>
          </a:xfrm>
          <a:prstGeom prst="rect">
            <a:avLst/>
          </a:prstGeom>
          <a:noFill/>
        </p:spPr>
        <p:txBody>
          <a:bodyPr wrap="none" rtlCol="0">
            <a:spAutoFit/>
          </a:bodyPr>
          <a:lstStyle/>
          <a:p>
            <a:r>
              <a:rPr lang="en-US" spc="600" dirty="0">
                <a:solidFill>
                  <a:schemeClr val="bg1"/>
                </a:solidFill>
                <a:latin typeface="Segoe UI" panose="020B0502040204020203" pitchFamily="34" charset="0"/>
                <a:cs typeface="Segoe UI" panose="020B0502040204020203" pitchFamily="34" charset="0"/>
              </a:rPr>
              <a:t>Who am I</a:t>
            </a:r>
          </a:p>
        </p:txBody>
      </p:sp>
      <p:sp>
        <p:nvSpPr>
          <p:cNvPr id="16" name="Rectangle 15">
            <a:extLst>
              <a:ext uri="{FF2B5EF4-FFF2-40B4-BE49-F238E27FC236}">
                <a16:creationId xmlns:a16="http://schemas.microsoft.com/office/drawing/2014/main" id="{A1BD64F7-CFD4-05A2-D573-4D8FA1DBD2F1}"/>
              </a:ext>
            </a:extLst>
          </p:cNvPr>
          <p:cNvSpPr/>
          <p:nvPr/>
        </p:nvSpPr>
        <p:spPr>
          <a:xfrm>
            <a:off x="4651328" y="1513417"/>
            <a:ext cx="791028" cy="791028"/>
          </a:xfrm>
          <a:prstGeom prst="rect">
            <a:avLst/>
          </a:prstGeom>
          <a:noFill/>
          <a:ln>
            <a:gradFill>
              <a:gsLst>
                <a:gs pos="52400">
                  <a:srgbClr val="7DCAD8">
                    <a:lumMod val="50000"/>
                  </a:srgbClr>
                </a:gs>
                <a:gs pos="0">
                  <a:srgbClr val="7DCAD8"/>
                </a:gs>
                <a:gs pos="100000">
                  <a:srgbClr val="7DCAD8"/>
                </a:gs>
              </a:gsLst>
              <a:lin ang="8400000" scaled="0"/>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500" dirty="0">
                <a:solidFill>
                  <a:schemeClr val="accent4"/>
                </a:solidFill>
              </a:rPr>
              <a:t>02</a:t>
            </a:r>
          </a:p>
        </p:txBody>
      </p:sp>
      <p:sp>
        <p:nvSpPr>
          <p:cNvPr id="17" name="TextBox 16">
            <a:extLst>
              <a:ext uri="{FF2B5EF4-FFF2-40B4-BE49-F238E27FC236}">
                <a16:creationId xmlns:a16="http://schemas.microsoft.com/office/drawing/2014/main" id="{3E69ADF8-EFB6-1798-5EDB-D2F1A3015438}"/>
              </a:ext>
            </a:extLst>
          </p:cNvPr>
          <p:cNvSpPr txBox="1"/>
          <p:nvPr/>
        </p:nvSpPr>
        <p:spPr>
          <a:xfrm>
            <a:off x="5518556" y="1584033"/>
            <a:ext cx="2693366" cy="646331"/>
          </a:xfrm>
          <a:prstGeom prst="rect">
            <a:avLst/>
          </a:prstGeom>
          <a:noFill/>
        </p:spPr>
        <p:txBody>
          <a:bodyPr wrap="none" rtlCol="0">
            <a:spAutoFit/>
          </a:bodyPr>
          <a:lstStyle/>
          <a:p>
            <a:r>
              <a:rPr lang="en-US" spc="600" dirty="0">
                <a:solidFill>
                  <a:schemeClr val="bg1"/>
                </a:solidFill>
                <a:latin typeface="Segoe UI" panose="020B0502040204020203" pitchFamily="34" charset="0"/>
                <a:cs typeface="Segoe UI" panose="020B0502040204020203" pitchFamily="34" charset="0"/>
              </a:rPr>
              <a:t>Back Stage </a:t>
            </a:r>
          </a:p>
          <a:p>
            <a:r>
              <a:rPr lang="en-US" spc="600" dirty="0">
                <a:solidFill>
                  <a:schemeClr val="bg1"/>
                </a:solidFill>
                <a:latin typeface="Segoe UI" panose="020B0502040204020203" pitchFamily="34" charset="0"/>
                <a:cs typeface="Segoe UI" panose="020B0502040204020203" pitchFamily="34" charset="0"/>
              </a:rPr>
              <a:t>Understanding</a:t>
            </a:r>
          </a:p>
        </p:txBody>
      </p:sp>
      <p:sp>
        <p:nvSpPr>
          <p:cNvPr id="19" name="Rectangle 18">
            <a:extLst>
              <a:ext uri="{FF2B5EF4-FFF2-40B4-BE49-F238E27FC236}">
                <a16:creationId xmlns:a16="http://schemas.microsoft.com/office/drawing/2014/main" id="{488392CA-4A2C-068D-DF13-9EF6F8882084}"/>
              </a:ext>
            </a:extLst>
          </p:cNvPr>
          <p:cNvSpPr/>
          <p:nvPr/>
        </p:nvSpPr>
        <p:spPr>
          <a:xfrm>
            <a:off x="736100" y="2696635"/>
            <a:ext cx="791028" cy="791028"/>
          </a:xfrm>
          <a:prstGeom prst="rect">
            <a:avLst/>
          </a:prstGeom>
          <a:noFill/>
          <a:ln>
            <a:gradFill>
              <a:gsLst>
                <a:gs pos="52000">
                  <a:srgbClr val="7DCAD8">
                    <a:lumMod val="50000"/>
                  </a:srgbClr>
                </a:gs>
                <a:gs pos="0">
                  <a:srgbClr val="7DCAD8"/>
                </a:gs>
                <a:gs pos="100000">
                  <a:srgbClr val="7DCAD8"/>
                </a:gs>
              </a:gsLst>
              <a:lin ang="8400000" scaled="0"/>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500" dirty="0">
                <a:solidFill>
                  <a:schemeClr val="accent4"/>
                </a:solidFill>
              </a:rPr>
              <a:t>03</a:t>
            </a:r>
          </a:p>
        </p:txBody>
      </p:sp>
      <p:sp>
        <p:nvSpPr>
          <p:cNvPr id="20" name="TextBox 19">
            <a:extLst>
              <a:ext uri="{FF2B5EF4-FFF2-40B4-BE49-F238E27FC236}">
                <a16:creationId xmlns:a16="http://schemas.microsoft.com/office/drawing/2014/main" id="{CA2A1533-BB6D-9DAF-9FD6-29A31ADEF2F8}"/>
              </a:ext>
            </a:extLst>
          </p:cNvPr>
          <p:cNvSpPr txBox="1"/>
          <p:nvPr/>
        </p:nvSpPr>
        <p:spPr>
          <a:xfrm>
            <a:off x="1600200" y="2907483"/>
            <a:ext cx="2296013" cy="369332"/>
          </a:xfrm>
          <a:prstGeom prst="rect">
            <a:avLst/>
          </a:prstGeom>
          <a:noFill/>
        </p:spPr>
        <p:txBody>
          <a:bodyPr wrap="none" rtlCol="0">
            <a:spAutoFit/>
          </a:bodyPr>
          <a:lstStyle/>
          <a:p>
            <a:r>
              <a:rPr lang="en-US" spc="600" dirty="0">
                <a:solidFill>
                  <a:schemeClr val="bg1"/>
                </a:solidFill>
                <a:latin typeface="Segoe UI" panose="020B0502040204020203" pitchFamily="34" charset="0"/>
                <a:cs typeface="Segoe UI" panose="020B0502040204020203" pitchFamily="34" charset="0"/>
              </a:rPr>
              <a:t>My Proposal</a:t>
            </a:r>
          </a:p>
        </p:txBody>
      </p:sp>
      <p:sp>
        <p:nvSpPr>
          <p:cNvPr id="24" name="Rectangle 23">
            <a:extLst>
              <a:ext uri="{FF2B5EF4-FFF2-40B4-BE49-F238E27FC236}">
                <a16:creationId xmlns:a16="http://schemas.microsoft.com/office/drawing/2014/main" id="{1F267359-EA1A-5498-F2DE-6B1B789436D0}"/>
              </a:ext>
            </a:extLst>
          </p:cNvPr>
          <p:cNvSpPr/>
          <p:nvPr/>
        </p:nvSpPr>
        <p:spPr>
          <a:xfrm>
            <a:off x="4651328" y="2649463"/>
            <a:ext cx="791028" cy="791028"/>
          </a:xfrm>
          <a:prstGeom prst="rect">
            <a:avLst/>
          </a:prstGeom>
          <a:noFill/>
          <a:ln>
            <a:gradFill>
              <a:gsLst>
                <a:gs pos="53100">
                  <a:srgbClr val="7DCAD8">
                    <a:lumMod val="51000"/>
                  </a:srgbClr>
                </a:gs>
                <a:gs pos="0">
                  <a:srgbClr val="7DCAD8"/>
                </a:gs>
                <a:gs pos="100000">
                  <a:srgbClr val="7DCAD8"/>
                </a:gs>
              </a:gsLst>
              <a:lin ang="9000000" scaled="0"/>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500" dirty="0">
                <a:solidFill>
                  <a:schemeClr val="accent4"/>
                </a:solidFill>
              </a:rPr>
              <a:t>04</a:t>
            </a:r>
          </a:p>
        </p:txBody>
      </p:sp>
      <p:sp>
        <p:nvSpPr>
          <p:cNvPr id="25" name="TextBox 24">
            <a:extLst>
              <a:ext uri="{FF2B5EF4-FFF2-40B4-BE49-F238E27FC236}">
                <a16:creationId xmlns:a16="http://schemas.microsoft.com/office/drawing/2014/main" id="{0E8DEDAE-011A-1CA2-7680-5B959C4F6AF4}"/>
              </a:ext>
            </a:extLst>
          </p:cNvPr>
          <p:cNvSpPr txBox="1"/>
          <p:nvPr/>
        </p:nvSpPr>
        <p:spPr>
          <a:xfrm>
            <a:off x="5518556" y="2860311"/>
            <a:ext cx="659348" cy="369332"/>
          </a:xfrm>
          <a:prstGeom prst="rect">
            <a:avLst/>
          </a:prstGeom>
          <a:noFill/>
        </p:spPr>
        <p:txBody>
          <a:bodyPr wrap="none" rtlCol="0">
            <a:spAutoFit/>
          </a:bodyPr>
          <a:lstStyle/>
          <a:p>
            <a:r>
              <a:rPr lang="en-US" spc="600" dirty="0">
                <a:solidFill>
                  <a:schemeClr val="bg1"/>
                </a:solidFill>
                <a:latin typeface="Segoe UI" panose="020B0502040204020203" pitchFamily="34" charset="0"/>
                <a:cs typeface="Segoe UI" panose="020B0502040204020203" pitchFamily="34" charset="0"/>
              </a:rPr>
              <a:t>QA</a:t>
            </a:r>
          </a:p>
        </p:txBody>
      </p:sp>
      <p:cxnSp>
        <p:nvCxnSpPr>
          <p:cNvPr id="31" name="Straight Connector 30">
            <a:extLst>
              <a:ext uri="{FF2B5EF4-FFF2-40B4-BE49-F238E27FC236}">
                <a16:creationId xmlns:a16="http://schemas.microsoft.com/office/drawing/2014/main" id="{C4D029A3-C7CE-4A43-2D4E-DC53E26C7CEC}"/>
              </a:ext>
            </a:extLst>
          </p:cNvPr>
          <p:cNvCxnSpPr>
            <a:cxnSpLocks/>
          </p:cNvCxnSpPr>
          <p:nvPr/>
        </p:nvCxnSpPr>
        <p:spPr>
          <a:xfrm>
            <a:off x="0" y="361950"/>
            <a:ext cx="1752600" cy="0"/>
          </a:xfrm>
          <a:prstGeom prst="line">
            <a:avLst/>
          </a:prstGeom>
          <a:ln>
            <a:gradFill>
              <a:gsLst>
                <a:gs pos="0">
                  <a:schemeClr val="accent1">
                    <a:lumMod val="5000"/>
                    <a:lumOff val="95000"/>
                  </a:schemeClr>
                </a:gs>
                <a:gs pos="100000">
                  <a:schemeClr val="bg1">
                    <a:alpha val="0"/>
                  </a:schemeClr>
                </a:gs>
              </a:gsLst>
              <a:lin ang="10800000" scaled="0"/>
            </a:gra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C3CF6D0-2910-D949-3CB9-1DEF0548110D}"/>
              </a:ext>
            </a:extLst>
          </p:cNvPr>
          <p:cNvCxnSpPr>
            <a:cxnSpLocks/>
          </p:cNvCxnSpPr>
          <p:nvPr/>
        </p:nvCxnSpPr>
        <p:spPr>
          <a:xfrm>
            <a:off x="7391400" y="4781550"/>
            <a:ext cx="1752600" cy="0"/>
          </a:xfrm>
          <a:prstGeom prst="line">
            <a:avLst/>
          </a:prstGeom>
          <a:ln>
            <a:gradFill>
              <a:gsLst>
                <a:gs pos="0">
                  <a:schemeClr val="accent1">
                    <a:lumMod val="5000"/>
                    <a:lumOff val="95000"/>
                  </a:schemeClr>
                </a:gs>
                <a:gs pos="100000">
                  <a:schemeClr val="bg1">
                    <a:alpha val="0"/>
                  </a:schemeClr>
                </a:gs>
              </a:gsLst>
              <a:lin ang="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60649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49" name="Picture 48" descr="A globe with lines and dots around it&#10;&#10;Description automatically generated">
            <a:extLst>
              <a:ext uri="{FF2B5EF4-FFF2-40B4-BE49-F238E27FC236}">
                <a16:creationId xmlns:a16="http://schemas.microsoft.com/office/drawing/2014/main" id="{68E2B4E0-ADBE-37DF-B57A-C71BCAC58FE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1093" t="245" r="34231" b="31263"/>
          <a:stretch/>
        </p:blipFill>
        <p:spPr>
          <a:xfrm>
            <a:off x="0" y="1962150"/>
            <a:ext cx="9144000" cy="3181350"/>
          </a:xfrm>
          <a:prstGeom prst="rect">
            <a:avLst/>
          </a:prstGeom>
        </p:spPr>
      </p:pic>
      <p:pic>
        <p:nvPicPr>
          <p:cNvPr id="2" name="Picture 1" descr="A circular design with a globe in center&#10;&#10;Description automatically generated">
            <a:extLst>
              <a:ext uri="{FF2B5EF4-FFF2-40B4-BE49-F238E27FC236}">
                <a16:creationId xmlns:a16="http://schemas.microsoft.com/office/drawing/2014/main" id="{4DF9D3A5-F517-713E-30EE-9DF2E1A9BDDC}"/>
              </a:ext>
            </a:extLst>
          </p:cNvPr>
          <p:cNvPicPr preferRelativeResize="0">
            <a:picLocks/>
          </p:cNvPicPr>
          <p:nvPr/>
        </p:nvPicPr>
        <p:blipFill rotWithShape="1">
          <a:blip r:embed="rId4" cstate="print">
            <a:extLst>
              <a:ext uri="{28A0092B-C50C-407E-A947-70E740481C1C}">
                <a14:useLocalDpi xmlns:a14="http://schemas.microsoft.com/office/drawing/2010/main" val="0"/>
              </a:ext>
            </a:extLst>
          </a:blip>
          <a:srcRect l="50000" t="52735" r="-319194" b="-65112"/>
          <a:stretch/>
        </p:blipFill>
        <p:spPr>
          <a:xfrm>
            <a:off x="0" y="0"/>
            <a:ext cx="9190352" cy="2584774"/>
          </a:xfrm>
          <a:prstGeom prst="rect">
            <a:avLst/>
          </a:prstGeom>
        </p:spPr>
      </p:pic>
      <p:sp>
        <p:nvSpPr>
          <p:cNvPr id="10" name="Rectangle 9">
            <a:extLst>
              <a:ext uri="{FF2B5EF4-FFF2-40B4-BE49-F238E27FC236}">
                <a16:creationId xmlns:a16="http://schemas.microsoft.com/office/drawing/2014/main" id="{508C2CD7-BC0F-6CBC-8CCE-22EEEFF6D02B}"/>
              </a:ext>
            </a:extLst>
          </p:cNvPr>
          <p:cNvSpPr/>
          <p:nvPr/>
        </p:nvSpPr>
        <p:spPr>
          <a:xfrm>
            <a:off x="495924" y="1759783"/>
            <a:ext cx="940300" cy="78256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accent4"/>
                </a:solidFill>
              </a:rPr>
              <a:t>04</a:t>
            </a:r>
          </a:p>
        </p:txBody>
      </p:sp>
      <p:sp>
        <p:nvSpPr>
          <p:cNvPr id="13" name="TextBox 12">
            <a:extLst>
              <a:ext uri="{FF2B5EF4-FFF2-40B4-BE49-F238E27FC236}">
                <a16:creationId xmlns:a16="http://schemas.microsoft.com/office/drawing/2014/main" id="{98A6D6F5-0806-024A-3B5C-461DDD9ECAB5}"/>
              </a:ext>
            </a:extLst>
          </p:cNvPr>
          <p:cNvSpPr txBox="1"/>
          <p:nvPr/>
        </p:nvSpPr>
        <p:spPr>
          <a:xfrm>
            <a:off x="557134" y="2611936"/>
            <a:ext cx="872098"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QA</a:t>
            </a:r>
          </a:p>
        </p:txBody>
      </p:sp>
      <p:sp>
        <p:nvSpPr>
          <p:cNvPr id="14" name="!!Subtitle">
            <a:extLst>
              <a:ext uri="{FF2B5EF4-FFF2-40B4-BE49-F238E27FC236}">
                <a16:creationId xmlns:a16="http://schemas.microsoft.com/office/drawing/2014/main" id="{EBFA8E80-D353-55A6-D76A-9D5E12E4A365}"/>
              </a:ext>
            </a:extLst>
          </p:cNvPr>
          <p:cNvSpPr txBox="1"/>
          <p:nvPr/>
        </p:nvSpPr>
        <p:spPr>
          <a:xfrm>
            <a:off x="556701" y="3177602"/>
            <a:ext cx="2585836" cy="338554"/>
          </a:xfrm>
          <a:prstGeom prst="rect">
            <a:avLst/>
          </a:prstGeom>
          <a:noFill/>
        </p:spPr>
        <p:txBody>
          <a:bodyPr wrap="none" rtlCol="0">
            <a:spAutoFit/>
          </a:bodyPr>
          <a:lstStyle/>
          <a:p>
            <a:r>
              <a:rPr lang="en-US" sz="1600" dirty="0">
                <a:solidFill>
                  <a:schemeClr val="bg1"/>
                </a:solidFill>
                <a:latin typeface="Segoe UI" panose="020B0502040204020203" pitchFamily="34" charset="0"/>
                <a:cs typeface="Segoe UI" panose="020B0502040204020203" pitchFamily="34" charset="0"/>
              </a:rPr>
              <a:t>Let’s have some discussion</a:t>
            </a:r>
          </a:p>
        </p:txBody>
      </p:sp>
      <p:cxnSp>
        <p:nvCxnSpPr>
          <p:cNvPr id="4" name="Straight Connector 3">
            <a:extLst>
              <a:ext uri="{FF2B5EF4-FFF2-40B4-BE49-F238E27FC236}">
                <a16:creationId xmlns:a16="http://schemas.microsoft.com/office/drawing/2014/main" id="{8C34C590-5440-6220-A84F-0592AF04A51B}"/>
              </a:ext>
            </a:extLst>
          </p:cNvPr>
          <p:cNvCxnSpPr>
            <a:cxnSpLocks/>
          </p:cNvCxnSpPr>
          <p:nvPr/>
        </p:nvCxnSpPr>
        <p:spPr>
          <a:xfrm>
            <a:off x="-457200" y="2568002"/>
            <a:ext cx="1752600" cy="0"/>
          </a:xfrm>
          <a:prstGeom prst="line">
            <a:avLst/>
          </a:prstGeom>
          <a:ln>
            <a:gradFill>
              <a:gsLst>
                <a:gs pos="0">
                  <a:schemeClr val="accent1">
                    <a:lumMod val="5000"/>
                    <a:lumOff val="95000"/>
                  </a:schemeClr>
                </a:gs>
                <a:gs pos="100000">
                  <a:schemeClr val="bg1">
                    <a:alpha val="0"/>
                  </a:schemeClr>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2801052"/>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49" name="Picture 48" descr="A globe with lines and dots around it&#10;&#10;Description automatically generated">
            <a:extLst>
              <a:ext uri="{FF2B5EF4-FFF2-40B4-BE49-F238E27FC236}">
                <a16:creationId xmlns:a16="http://schemas.microsoft.com/office/drawing/2014/main" id="{68E2B4E0-ADBE-37DF-B57A-C71BCAC58FE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1093" t="245" r="34231" b="31263"/>
          <a:stretch/>
        </p:blipFill>
        <p:spPr>
          <a:xfrm>
            <a:off x="0" y="1962150"/>
            <a:ext cx="9144000" cy="3181350"/>
          </a:xfrm>
          <a:prstGeom prst="rect">
            <a:avLst/>
          </a:prstGeom>
        </p:spPr>
      </p:pic>
      <p:pic>
        <p:nvPicPr>
          <p:cNvPr id="7" name="Picture 6" descr="A circular design with a globe in center&#10;&#10;Description automatically generated">
            <a:extLst>
              <a:ext uri="{FF2B5EF4-FFF2-40B4-BE49-F238E27FC236}">
                <a16:creationId xmlns:a16="http://schemas.microsoft.com/office/drawing/2014/main" id="{12103E60-2552-B91A-BC47-E3175D495D95}"/>
              </a:ext>
            </a:extLst>
          </p:cNvPr>
          <p:cNvPicPr preferRelativeResize="0">
            <a:picLocks/>
          </p:cNvPicPr>
          <p:nvPr/>
        </p:nvPicPr>
        <p:blipFill rotWithShape="1">
          <a:blip r:embed="rId4" cstate="print">
            <a:extLst>
              <a:ext uri="{28A0092B-C50C-407E-A947-70E740481C1C}">
                <a14:useLocalDpi xmlns:a14="http://schemas.microsoft.com/office/drawing/2010/main" val="0"/>
              </a:ext>
            </a:extLst>
          </a:blip>
          <a:srcRect l="50000" t="45869" r="-319194" b="-58246"/>
          <a:stretch/>
        </p:blipFill>
        <p:spPr>
          <a:xfrm>
            <a:off x="0" y="0"/>
            <a:ext cx="9190352" cy="2584774"/>
          </a:xfrm>
          <a:prstGeom prst="rect">
            <a:avLst/>
          </a:prstGeom>
        </p:spPr>
      </p:pic>
      <p:sp>
        <p:nvSpPr>
          <p:cNvPr id="13" name="TextBox 12">
            <a:extLst>
              <a:ext uri="{FF2B5EF4-FFF2-40B4-BE49-F238E27FC236}">
                <a16:creationId xmlns:a16="http://schemas.microsoft.com/office/drawing/2014/main" id="{98A6D6F5-0806-024A-3B5C-461DDD9ECAB5}"/>
              </a:ext>
            </a:extLst>
          </p:cNvPr>
          <p:cNvSpPr txBox="1"/>
          <p:nvPr/>
        </p:nvSpPr>
        <p:spPr>
          <a:xfrm>
            <a:off x="557134" y="2611936"/>
            <a:ext cx="4654672"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60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THANK YOU</a:t>
            </a:r>
          </a:p>
        </p:txBody>
      </p:sp>
      <p:sp>
        <p:nvSpPr>
          <p:cNvPr id="14" name="!!Subtitle">
            <a:extLst>
              <a:ext uri="{FF2B5EF4-FFF2-40B4-BE49-F238E27FC236}">
                <a16:creationId xmlns:a16="http://schemas.microsoft.com/office/drawing/2014/main" id="{EBFA8E80-D353-55A6-D76A-9D5E12E4A365}"/>
              </a:ext>
            </a:extLst>
          </p:cNvPr>
          <p:cNvSpPr txBox="1"/>
          <p:nvPr/>
        </p:nvSpPr>
        <p:spPr>
          <a:xfrm>
            <a:off x="1548495" y="3705677"/>
            <a:ext cx="3244478"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For</a:t>
            </a:r>
            <a:r>
              <a:rPr kumimoji="0" lang="en-US" sz="1600" b="0" i="0" u="none" strike="noStrike" kern="1200" cap="none" spc="0" normalizeH="0" noProof="0" dirty="0">
                <a:ln>
                  <a:noFill/>
                </a:ln>
                <a:solidFill>
                  <a:prstClr val="white"/>
                </a:solidFill>
                <a:effectLst/>
                <a:uLnTx/>
                <a:uFillTx/>
                <a:latin typeface="Segoe UI" panose="020B0502040204020203" pitchFamily="34" charset="0"/>
                <a:ea typeface="+mn-ea"/>
                <a:cs typeface="Segoe UI" panose="020B0502040204020203" pitchFamily="34" charset="0"/>
              </a:rPr>
              <a:t> hearing Tommy’s presentation</a:t>
            </a:r>
            <a:endParaRPr kumimoji="0" lang="en-US"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cxnSp>
        <p:nvCxnSpPr>
          <p:cNvPr id="4" name="Straight Connector 3">
            <a:extLst>
              <a:ext uri="{FF2B5EF4-FFF2-40B4-BE49-F238E27FC236}">
                <a16:creationId xmlns:a16="http://schemas.microsoft.com/office/drawing/2014/main" id="{8C34C590-5440-6220-A84F-0592AF04A51B}"/>
              </a:ext>
            </a:extLst>
          </p:cNvPr>
          <p:cNvCxnSpPr>
            <a:cxnSpLocks/>
          </p:cNvCxnSpPr>
          <p:nvPr/>
        </p:nvCxnSpPr>
        <p:spPr>
          <a:xfrm>
            <a:off x="-627888" y="3329292"/>
            <a:ext cx="5410200" cy="0"/>
          </a:xfrm>
          <a:prstGeom prst="line">
            <a:avLst/>
          </a:prstGeom>
          <a:ln>
            <a:gradFill>
              <a:gsLst>
                <a:gs pos="0">
                  <a:schemeClr val="accent1">
                    <a:lumMod val="5000"/>
                    <a:lumOff val="95000"/>
                  </a:schemeClr>
                </a:gs>
                <a:gs pos="100000">
                  <a:schemeClr val="bg1">
                    <a:alpha val="0"/>
                  </a:schemeClr>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1A270A72-375A-B60A-45BA-EF70A38B43F0}"/>
              </a:ext>
            </a:extLst>
          </p:cNvPr>
          <p:cNvGrpSpPr/>
          <p:nvPr/>
        </p:nvGrpSpPr>
        <p:grpSpPr>
          <a:xfrm>
            <a:off x="685800" y="3553023"/>
            <a:ext cx="587148" cy="643862"/>
            <a:chOff x="8634305" y="1779427"/>
            <a:chExt cx="890581" cy="976605"/>
          </a:xfrm>
        </p:grpSpPr>
        <p:sp>
          <p:nvSpPr>
            <p:cNvPr id="5" name="Freeform: Shape 4">
              <a:extLst>
                <a:ext uri="{FF2B5EF4-FFF2-40B4-BE49-F238E27FC236}">
                  <a16:creationId xmlns:a16="http://schemas.microsoft.com/office/drawing/2014/main" id="{D2A2BF12-DE56-3261-8A3A-15D5547EC8CA}"/>
                </a:ext>
              </a:extLst>
            </p:cNvPr>
            <p:cNvSpPr/>
            <p:nvPr/>
          </p:nvSpPr>
          <p:spPr>
            <a:xfrm>
              <a:off x="8634305" y="1932540"/>
              <a:ext cx="768466" cy="823492"/>
            </a:xfrm>
            <a:custGeom>
              <a:avLst/>
              <a:gdLst>
                <a:gd name="connsiteX0" fmla="*/ 670987 w 2029412"/>
                <a:gd name="connsiteY0" fmla="*/ 1643151 h 2174725"/>
                <a:gd name="connsiteX1" fmla="*/ 409715 w 2029412"/>
                <a:gd name="connsiteY1" fmla="*/ 1366869 h 2174725"/>
                <a:gd name="connsiteX2" fmla="*/ 421911 w 2029412"/>
                <a:gd name="connsiteY2" fmla="*/ 0 h 2174725"/>
                <a:gd name="connsiteX3" fmla="*/ 362339 w 2029412"/>
                <a:gd name="connsiteY3" fmla="*/ 7036 h 2174725"/>
                <a:gd name="connsiteX4" fmla="*/ 98253 w 2029412"/>
                <a:gd name="connsiteY4" fmla="*/ 300205 h 2174725"/>
                <a:gd name="connsiteX5" fmla="*/ 166737 w 2029412"/>
                <a:gd name="connsiteY5" fmla="*/ 1900670 h 2174725"/>
                <a:gd name="connsiteX6" fmla="*/ 455215 w 2029412"/>
                <a:gd name="connsiteY6" fmla="*/ 2171323 h 2174725"/>
                <a:gd name="connsiteX7" fmla="*/ 1845537 w 2029412"/>
                <a:gd name="connsiteY7" fmla="*/ 1842506 h 2174725"/>
                <a:gd name="connsiteX8" fmla="*/ 2020500 w 2029412"/>
                <a:gd name="connsiteY8" fmla="*/ 1569038 h 2174725"/>
                <a:gd name="connsiteX9" fmla="*/ 2029413 w 2029412"/>
                <a:gd name="connsiteY9" fmla="*/ 1454116 h 2174725"/>
                <a:gd name="connsiteX10" fmla="*/ 670987 w 2029412"/>
                <a:gd name="connsiteY10" fmla="*/ 1643151 h 2174725"/>
                <a:gd name="connsiteX11" fmla="*/ 670987 w 2029412"/>
                <a:gd name="connsiteY11" fmla="*/ 1643151 h 217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29412" h="2174725">
                  <a:moveTo>
                    <a:pt x="670987" y="1643151"/>
                  </a:moveTo>
                  <a:cubicBezTo>
                    <a:pt x="577173" y="1630486"/>
                    <a:pt x="450993" y="1504775"/>
                    <a:pt x="409715" y="1366869"/>
                  </a:cubicBezTo>
                  <a:cubicBezTo>
                    <a:pt x="276500" y="920315"/>
                    <a:pt x="280721" y="444209"/>
                    <a:pt x="421911" y="0"/>
                  </a:cubicBezTo>
                  <a:cubicBezTo>
                    <a:pt x="402210" y="2345"/>
                    <a:pt x="382040" y="4691"/>
                    <a:pt x="362339" y="7036"/>
                  </a:cubicBezTo>
                  <a:cubicBezTo>
                    <a:pt x="268056" y="21108"/>
                    <a:pt x="140938" y="156200"/>
                    <a:pt x="98253" y="300205"/>
                  </a:cubicBezTo>
                  <a:cubicBezTo>
                    <a:pt x="-53256" y="826970"/>
                    <a:pt x="-28865" y="1388446"/>
                    <a:pt x="166737" y="1900670"/>
                  </a:cubicBezTo>
                  <a:cubicBezTo>
                    <a:pt x="222087" y="2042798"/>
                    <a:pt x="360463" y="2165226"/>
                    <a:pt x="455215" y="2171323"/>
                  </a:cubicBezTo>
                  <a:cubicBezTo>
                    <a:pt x="952429" y="2198998"/>
                    <a:pt x="1407426" y="2054994"/>
                    <a:pt x="1845537" y="1842506"/>
                  </a:cubicBezTo>
                  <a:cubicBezTo>
                    <a:pt x="1928563" y="1799820"/>
                    <a:pt x="2009243" y="1673171"/>
                    <a:pt x="2020500" y="1569038"/>
                  </a:cubicBezTo>
                  <a:cubicBezTo>
                    <a:pt x="2023784" y="1531982"/>
                    <a:pt x="2027067" y="1492111"/>
                    <a:pt x="2029413" y="1454116"/>
                  </a:cubicBezTo>
                  <a:cubicBezTo>
                    <a:pt x="1591771" y="1608440"/>
                    <a:pt x="1143809" y="1702723"/>
                    <a:pt x="670987" y="1643151"/>
                  </a:cubicBezTo>
                  <a:lnTo>
                    <a:pt x="670987" y="1643151"/>
                  </a:lnTo>
                  <a:close/>
                </a:path>
              </a:pathLst>
            </a:custGeom>
            <a:solidFill>
              <a:srgbClr val="FFD400"/>
            </a:solidFill>
            <a:ln w="46863"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319B9FF5-B7E3-359A-AB69-65B8EC07A7D0}"/>
                </a:ext>
              </a:extLst>
            </p:cNvPr>
            <p:cNvSpPr/>
            <p:nvPr/>
          </p:nvSpPr>
          <p:spPr>
            <a:xfrm>
              <a:off x="8794423" y="1779427"/>
              <a:ext cx="730463" cy="703735"/>
            </a:xfrm>
            <a:custGeom>
              <a:avLst/>
              <a:gdLst>
                <a:gd name="connsiteX0" fmla="*/ 1905830 w 1929051"/>
                <a:gd name="connsiteY0" fmla="*/ 587287 h 1858466"/>
                <a:gd name="connsiteX1" fmla="*/ 1844382 w 1929051"/>
                <a:gd name="connsiteY1" fmla="*/ 439999 h 1858466"/>
                <a:gd name="connsiteX2" fmla="*/ 1727583 w 1929051"/>
                <a:gd name="connsiteY2" fmla="*/ 330706 h 1858466"/>
                <a:gd name="connsiteX3" fmla="*/ 337261 w 1929051"/>
                <a:gd name="connsiteY3" fmla="*/ 1888 h 1858466"/>
                <a:gd name="connsiteX4" fmla="*/ 52536 w 1929051"/>
                <a:gd name="connsiteY4" fmla="*/ 255655 h 1858466"/>
                <a:gd name="connsiteX5" fmla="*/ 0 w 1929051"/>
                <a:gd name="connsiteY5" fmla="*/ 404350 h 1858466"/>
                <a:gd name="connsiteX6" fmla="*/ 1352797 w 1929051"/>
                <a:gd name="connsiteY6" fmla="*/ 621060 h 1858466"/>
                <a:gd name="connsiteX7" fmla="*/ 1550744 w 1929051"/>
                <a:gd name="connsiteY7" fmla="*/ 877641 h 1858466"/>
                <a:gd name="connsiteX8" fmla="*/ 1606563 w 1929051"/>
                <a:gd name="connsiteY8" fmla="*/ 1858466 h 1858466"/>
                <a:gd name="connsiteX9" fmla="*/ 1662383 w 1929051"/>
                <a:gd name="connsiteY9" fmla="*/ 1838765 h 1858466"/>
                <a:gd name="connsiteX10" fmla="*/ 1788093 w 1929051"/>
                <a:gd name="connsiteY10" fmla="*/ 1740261 h 1858466"/>
                <a:gd name="connsiteX11" fmla="*/ 1862206 w 1929051"/>
                <a:gd name="connsiteY11" fmla="*/ 1598601 h 1858466"/>
                <a:gd name="connsiteX12" fmla="*/ 1905830 w 1929051"/>
                <a:gd name="connsiteY12" fmla="*/ 587287 h 1858466"/>
                <a:gd name="connsiteX13" fmla="*/ 1905830 w 1929051"/>
                <a:gd name="connsiteY13" fmla="*/ 587287 h 185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051" h="1858466">
                  <a:moveTo>
                    <a:pt x="1905830" y="587287"/>
                  </a:moveTo>
                  <a:cubicBezTo>
                    <a:pt x="1895979" y="534282"/>
                    <a:pt x="1874871" y="484092"/>
                    <a:pt x="1844382" y="439999"/>
                  </a:cubicBezTo>
                  <a:cubicBezTo>
                    <a:pt x="1813423" y="395907"/>
                    <a:pt x="1774021" y="358381"/>
                    <a:pt x="1727583" y="330706"/>
                  </a:cubicBezTo>
                  <a:cubicBezTo>
                    <a:pt x="1288065" y="125254"/>
                    <a:pt x="831660" y="-18282"/>
                    <a:pt x="337261" y="1888"/>
                  </a:cubicBezTo>
                  <a:cubicBezTo>
                    <a:pt x="242978" y="6579"/>
                    <a:pt x="106010" y="121501"/>
                    <a:pt x="52536" y="255655"/>
                  </a:cubicBezTo>
                  <a:cubicBezTo>
                    <a:pt x="33304" y="304438"/>
                    <a:pt x="15010" y="354160"/>
                    <a:pt x="0" y="404350"/>
                  </a:cubicBezTo>
                  <a:cubicBezTo>
                    <a:pt x="472353" y="351345"/>
                    <a:pt x="916562" y="454071"/>
                    <a:pt x="1352797" y="621060"/>
                  </a:cubicBezTo>
                  <a:cubicBezTo>
                    <a:pt x="1439106" y="658117"/>
                    <a:pt x="1530105" y="774915"/>
                    <a:pt x="1550744" y="877641"/>
                  </a:cubicBezTo>
                  <a:cubicBezTo>
                    <a:pt x="1611254" y="1200830"/>
                    <a:pt x="1630486" y="1530586"/>
                    <a:pt x="1606563" y="1858466"/>
                  </a:cubicBezTo>
                  <a:lnTo>
                    <a:pt x="1662383" y="1838765"/>
                  </a:lnTo>
                  <a:cubicBezTo>
                    <a:pt x="1710697" y="1815312"/>
                    <a:pt x="1753851" y="1781539"/>
                    <a:pt x="1788093" y="1740261"/>
                  </a:cubicBezTo>
                  <a:cubicBezTo>
                    <a:pt x="1822805" y="1698982"/>
                    <a:pt x="1847665" y="1650668"/>
                    <a:pt x="1862206" y="1598601"/>
                  </a:cubicBezTo>
                  <a:cubicBezTo>
                    <a:pt x="1933036" y="1266031"/>
                    <a:pt x="1947577" y="924079"/>
                    <a:pt x="1905830" y="587287"/>
                  </a:cubicBezTo>
                  <a:lnTo>
                    <a:pt x="1905830" y="587287"/>
                  </a:lnTo>
                  <a:close/>
                </a:path>
              </a:pathLst>
            </a:custGeom>
            <a:solidFill>
              <a:srgbClr val="ED1B2F"/>
            </a:solidFill>
            <a:ln w="46863"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957213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1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49" name="Picture 48" descr="A globe with lines and dots around it&#10;&#10;Description automatically generated">
            <a:extLst>
              <a:ext uri="{FF2B5EF4-FFF2-40B4-BE49-F238E27FC236}">
                <a16:creationId xmlns:a16="http://schemas.microsoft.com/office/drawing/2014/main" id="{68E2B4E0-ADBE-37DF-B57A-C71BCAC58FE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1093" t="245" r="34231" b="31263"/>
          <a:stretch/>
        </p:blipFill>
        <p:spPr>
          <a:xfrm>
            <a:off x="0" y="1962150"/>
            <a:ext cx="9144000" cy="3181350"/>
          </a:xfrm>
          <a:prstGeom prst="rect">
            <a:avLst/>
          </a:prstGeom>
        </p:spPr>
      </p:pic>
      <p:pic>
        <p:nvPicPr>
          <p:cNvPr id="7" name="Picture 6" descr="A circular design with a globe in center&#10;&#10;Description automatically generated">
            <a:extLst>
              <a:ext uri="{FF2B5EF4-FFF2-40B4-BE49-F238E27FC236}">
                <a16:creationId xmlns:a16="http://schemas.microsoft.com/office/drawing/2014/main" id="{12103E60-2552-B91A-BC47-E3175D495D95}"/>
              </a:ext>
            </a:extLst>
          </p:cNvPr>
          <p:cNvPicPr preferRelativeResize="0">
            <a:picLocks/>
          </p:cNvPicPr>
          <p:nvPr/>
        </p:nvPicPr>
        <p:blipFill rotWithShape="1">
          <a:blip r:embed="rId4" cstate="print">
            <a:extLst>
              <a:ext uri="{28A0092B-C50C-407E-A947-70E740481C1C}">
                <a14:useLocalDpi xmlns:a14="http://schemas.microsoft.com/office/drawing/2010/main" val="0"/>
              </a:ext>
            </a:extLst>
          </a:blip>
          <a:srcRect l="50000" t="45869" r="-319194" b="-58246"/>
          <a:stretch/>
        </p:blipFill>
        <p:spPr>
          <a:xfrm>
            <a:off x="0" y="0"/>
            <a:ext cx="9190352" cy="2584774"/>
          </a:xfrm>
          <a:prstGeom prst="rect">
            <a:avLst/>
          </a:prstGeom>
        </p:spPr>
      </p:pic>
      <p:sp>
        <p:nvSpPr>
          <p:cNvPr id="10" name="Rectangle 9">
            <a:extLst>
              <a:ext uri="{FF2B5EF4-FFF2-40B4-BE49-F238E27FC236}">
                <a16:creationId xmlns:a16="http://schemas.microsoft.com/office/drawing/2014/main" id="{508C2CD7-BC0F-6CBC-8CCE-22EEEFF6D02B}"/>
              </a:ext>
            </a:extLst>
          </p:cNvPr>
          <p:cNvSpPr/>
          <p:nvPr/>
        </p:nvSpPr>
        <p:spPr>
          <a:xfrm>
            <a:off x="495924" y="1759783"/>
            <a:ext cx="940300" cy="78256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accent4"/>
                </a:solidFill>
              </a:rPr>
              <a:t>01</a:t>
            </a:r>
          </a:p>
        </p:txBody>
      </p:sp>
      <p:sp>
        <p:nvSpPr>
          <p:cNvPr id="13" name="TextBox 12">
            <a:extLst>
              <a:ext uri="{FF2B5EF4-FFF2-40B4-BE49-F238E27FC236}">
                <a16:creationId xmlns:a16="http://schemas.microsoft.com/office/drawing/2014/main" id="{98A6D6F5-0806-024A-3B5C-461DDD9ECAB5}"/>
              </a:ext>
            </a:extLst>
          </p:cNvPr>
          <p:cNvSpPr txBox="1"/>
          <p:nvPr/>
        </p:nvSpPr>
        <p:spPr>
          <a:xfrm>
            <a:off x="557134" y="2611936"/>
            <a:ext cx="2444900"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Who am I</a:t>
            </a:r>
          </a:p>
        </p:txBody>
      </p:sp>
      <p:cxnSp>
        <p:nvCxnSpPr>
          <p:cNvPr id="4" name="Straight Connector 3">
            <a:extLst>
              <a:ext uri="{FF2B5EF4-FFF2-40B4-BE49-F238E27FC236}">
                <a16:creationId xmlns:a16="http://schemas.microsoft.com/office/drawing/2014/main" id="{8C34C590-5440-6220-A84F-0592AF04A51B}"/>
              </a:ext>
            </a:extLst>
          </p:cNvPr>
          <p:cNvCxnSpPr>
            <a:cxnSpLocks/>
          </p:cNvCxnSpPr>
          <p:nvPr/>
        </p:nvCxnSpPr>
        <p:spPr>
          <a:xfrm>
            <a:off x="-457200" y="2568002"/>
            <a:ext cx="1752600" cy="0"/>
          </a:xfrm>
          <a:prstGeom prst="line">
            <a:avLst/>
          </a:prstGeom>
          <a:ln>
            <a:gradFill>
              <a:gsLst>
                <a:gs pos="0">
                  <a:schemeClr val="accent1">
                    <a:lumMod val="5000"/>
                    <a:lumOff val="95000"/>
                  </a:schemeClr>
                </a:gs>
                <a:gs pos="100000">
                  <a:schemeClr val="bg1">
                    <a:alpha val="0"/>
                  </a:schemeClr>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9129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BD9E378-18E5-ADEC-5A72-8F50934D1241}"/>
              </a:ext>
            </a:extLst>
          </p:cNvPr>
          <p:cNvSpPr txBox="1"/>
          <p:nvPr/>
        </p:nvSpPr>
        <p:spPr>
          <a:xfrm>
            <a:off x="228600" y="285750"/>
            <a:ext cx="5718938"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Tommy Tran Duc Thang</a:t>
            </a:r>
          </a:p>
        </p:txBody>
      </p:sp>
      <p:pic>
        <p:nvPicPr>
          <p:cNvPr id="4" name="Picture 3" descr="A person wearing sunglasses and holding a bag and giving a thumbs up&#10;&#10;Description automatically generated">
            <a:extLst>
              <a:ext uri="{FF2B5EF4-FFF2-40B4-BE49-F238E27FC236}">
                <a16:creationId xmlns:a16="http://schemas.microsoft.com/office/drawing/2014/main" id="{4881CA3A-F764-2DD1-6E06-53DBE8C1A7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312" y="895350"/>
            <a:ext cx="3204194" cy="3840880"/>
          </a:xfrm>
          <a:prstGeom prst="rect">
            <a:avLst/>
          </a:prstGeom>
        </p:spPr>
      </p:pic>
      <p:sp>
        <p:nvSpPr>
          <p:cNvPr id="7" name="TextBox 6">
            <a:extLst>
              <a:ext uri="{FF2B5EF4-FFF2-40B4-BE49-F238E27FC236}">
                <a16:creationId xmlns:a16="http://schemas.microsoft.com/office/drawing/2014/main" id="{8B708EFE-EEE4-929D-087C-BF69A02636DA}"/>
              </a:ext>
            </a:extLst>
          </p:cNvPr>
          <p:cNvSpPr txBox="1"/>
          <p:nvPr/>
        </p:nvSpPr>
        <p:spPr>
          <a:xfrm>
            <a:off x="3657600" y="867419"/>
            <a:ext cx="5392502" cy="1754326"/>
          </a:xfrm>
          <a:prstGeom prst="rect">
            <a:avLst/>
          </a:prstGeom>
          <a:noFill/>
        </p:spPr>
        <p:txBody>
          <a:bodyPr wrap="square">
            <a:spAutoFit/>
          </a:bodyPr>
          <a:lstStyle/>
          <a:p>
            <a:pPr>
              <a:lnSpc>
                <a:spcPct val="100000"/>
              </a:lnSpc>
              <a:spcBef>
                <a:spcPts val="601"/>
              </a:spcBef>
            </a:pPr>
            <a:r>
              <a:rPr lang="en-US" sz="1800" b="0" strike="noStrike" spc="-1" dirty="0">
                <a:solidFill>
                  <a:schemeClr val="bg1"/>
                </a:solidFill>
                <a:latin typeface="Meiryo UI"/>
                <a:ea typeface="Meiryo UI"/>
              </a:rPr>
              <a:t>I’m a senior DevOps and Platform engineer with proficient skills in designing and implementing the AWS Landing Zone infrastructure platform that is easy to use and scale for the Dev team. My career direction is to be a T-shaped engineer.</a:t>
            </a:r>
          </a:p>
        </p:txBody>
      </p:sp>
      <p:sp>
        <p:nvSpPr>
          <p:cNvPr id="8" name="TextBox 7">
            <a:extLst>
              <a:ext uri="{FF2B5EF4-FFF2-40B4-BE49-F238E27FC236}">
                <a16:creationId xmlns:a16="http://schemas.microsoft.com/office/drawing/2014/main" id="{76657E7D-C917-EEB9-02EC-910D1D024B26}"/>
              </a:ext>
            </a:extLst>
          </p:cNvPr>
          <p:cNvSpPr txBox="1"/>
          <p:nvPr/>
        </p:nvSpPr>
        <p:spPr>
          <a:xfrm>
            <a:off x="3657600" y="3258902"/>
            <a:ext cx="5562600" cy="1477328"/>
          </a:xfrm>
          <a:prstGeom prst="rect">
            <a:avLst/>
          </a:prstGeom>
          <a:noFill/>
        </p:spPr>
        <p:txBody>
          <a:bodyPr wrap="square" rtlCol="0">
            <a:spAutoFit/>
          </a:bodyPr>
          <a:lstStyle/>
          <a:p>
            <a:pPr marL="285750" indent="-285750">
              <a:buFont typeface="Arial" panose="020B0604020202020204" pitchFamily="34" charset="0"/>
              <a:buChar char="•"/>
            </a:pPr>
            <a:r>
              <a:rPr lang="en-VN" dirty="0">
                <a:solidFill>
                  <a:schemeClr val="bg1"/>
                </a:solidFill>
              </a:rPr>
              <a:t>5</a:t>
            </a:r>
            <a:r>
              <a:rPr lang="en-VN">
                <a:solidFill>
                  <a:schemeClr val="bg1"/>
                </a:solidFill>
              </a:rPr>
              <a:t>+ </a:t>
            </a:r>
            <a:r>
              <a:rPr lang="en-VN" dirty="0">
                <a:solidFill>
                  <a:schemeClr val="bg1"/>
                </a:solidFill>
              </a:rPr>
              <a:t>years of experience as a DevOps/Platform Engineer</a:t>
            </a:r>
          </a:p>
          <a:p>
            <a:pPr marL="285750" indent="-285750">
              <a:buFont typeface="Arial" panose="020B0604020202020204" pitchFamily="34" charset="0"/>
              <a:buChar char="•"/>
            </a:pPr>
            <a:r>
              <a:rPr lang="en-VN" dirty="0">
                <a:solidFill>
                  <a:schemeClr val="bg1"/>
                </a:solidFill>
              </a:rPr>
              <a:t>Team leader of the Platform team</a:t>
            </a:r>
          </a:p>
          <a:p>
            <a:pPr marL="285750" indent="-285750">
              <a:buFont typeface="Arial" panose="020B0604020202020204" pitchFamily="34" charset="0"/>
              <a:buChar char="•"/>
            </a:pPr>
            <a:r>
              <a:rPr lang="en-VN" dirty="0">
                <a:solidFill>
                  <a:schemeClr val="bg1"/>
                </a:solidFill>
              </a:rPr>
              <a:t>Have deep knowledge in AWS, K8s, Observability</a:t>
            </a:r>
          </a:p>
          <a:p>
            <a:pPr marL="285750" indent="-285750">
              <a:buFont typeface="Arial" panose="020B0604020202020204" pitchFamily="34" charset="0"/>
              <a:buChar char="•"/>
            </a:pPr>
            <a:r>
              <a:rPr lang="en-VN" dirty="0">
                <a:solidFill>
                  <a:schemeClr val="bg1"/>
                </a:solidFill>
              </a:rPr>
              <a:t>Proficient in IaC especially Terraform</a:t>
            </a:r>
          </a:p>
          <a:p>
            <a:pPr marL="285750" indent="-285750">
              <a:buFont typeface="Arial" panose="020B0604020202020204" pitchFamily="34" charset="0"/>
              <a:buChar char="•"/>
            </a:pPr>
            <a:r>
              <a:rPr lang="en-VN" dirty="0">
                <a:solidFill>
                  <a:schemeClr val="bg1"/>
                </a:solidFill>
              </a:rPr>
              <a:t>Based in Computer Science major</a:t>
            </a:r>
          </a:p>
        </p:txBody>
      </p:sp>
    </p:spTree>
    <p:extLst>
      <p:ext uri="{BB962C8B-B14F-4D97-AF65-F5344CB8AC3E}">
        <p14:creationId xmlns:p14="http://schemas.microsoft.com/office/powerpoint/2010/main" val="30364411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43" name="Picture 42" descr="A circular design with a globe in center&#10;&#10;Description automatically generated">
            <a:extLst>
              <a:ext uri="{FF2B5EF4-FFF2-40B4-BE49-F238E27FC236}">
                <a16:creationId xmlns:a16="http://schemas.microsoft.com/office/drawing/2014/main" id="{1C99FDCD-8AF0-4285-32DE-B9EAA1B49D2A}"/>
              </a:ext>
            </a:extLst>
          </p:cNvPr>
          <p:cNvPicPr preferRelativeResize="0">
            <a:picLocks/>
          </p:cNvPicPr>
          <p:nvPr/>
        </p:nvPicPr>
        <p:blipFill rotWithShape="1">
          <a:blip r:embed="rId3" cstate="print">
            <a:extLst>
              <a:ext uri="{28A0092B-C50C-407E-A947-70E740481C1C}">
                <a14:useLocalDpi xmlns:a14="http://schemas.microsoft.com/office/drawing/2010/main" val="0"/>
              </a:ext>
            </a:extLst>
          </a:blip>
          <a:srcRect l="50000" t="-169534" r="-121762" b="45910"/>
          <a:stretch/>
        </p:blipFill>
        <p:spPr>
          <a:xfrm>
            <a:off x="0" y="0"/>
            <a:ext cx="4275667" cy="5143500"/>
          </a:xfrm>
          <a:prstGeom prst="rect">
            <a:avLst/>
          </a:prstGeom>
        </p:spPr>
      </p:pic>
      <p:sp>
        <p:nvSpPr>
          <p:cNvPr id="2" name="TextBox 1">
            <a:extLst>
              <a:ext uri="{FF2B5EF4-FFF2-40B4-BE49-F238E27FC236}">
                <a16:creationId xmlns:a16="http://schemas.microsoft.com/office/drawing/2014/main" id="{7BD9E378-18E5-ADEC-5A72-8F50934D1241}"/>
              </a:ext>
            </a:extLst>
          </p:cNvPr>
          <p:cNvSpPr txBox="1"/>
          <p:nvPr/>
        </p:nvSpPr>
        <p:spPr>
          <a:xfrm>
            <a:off x="228600" y="285750"/>
            <a:ext cx="5718938"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Tommy Tran Duc Thang</a:t>
            </a:r>
          </a:p>
        </p:txBody>
      </p:sp>
      <p:sp>
        <p:nvSpPr>
          <p:cNvPr id="3" name="TextBox 2">
            <a:extLst>
              <a:ext uri="{FF2B5EF4-FFF2-40B4-BE49-F238E27FC236}">
                <a16:creationId xmlns:a16="http://schemas.microsoft.com/office/drawing/2014/main" id="{2C832AE2-0A37-BB96-2840-63FC9F741156}"/>
              </a:ext>
            </a:extLst>
          </p:cNvPr>
          <p:cNvSpPr txBox="1"/>
          <p:nvPr/>
        </p:nvSpPr>
        <p:spPr>
          <a:xfrm>
            <a:off x="228600" y="940832"/>
            <a:ext cx="9077293" cy="1477328"/>
          </a:xfrm>
          <a:prstGeom prst="rect">
            <a:avLst/>
          </a:prstGeom>
          <a:noFill/>
        </p:spPr>
        <p:txBody>
          <a:bodyPr wrap="none" rtlCol="0">
            <a:spAutoFit/>
          </a:bodyPr>
          <a:lstStyle/>
          <a:p>
            <a:r>
              <a:rPr lang="en-VN" dirty="0">
                <a:solidFill>
                  <a:schemeClr val="bg1"/>
                </a:solidFill>
              </a:rPr>
              <a:t>Certifications (Just to prove I’m not bluffing :D):</a:t>
            </a:r>
          </a:p>
          <a:p>
            <a:pPr marL="285750" indent="-285750">
              <a:buFont typeface="Arial" panose="020B0604020202020204" pitchFamily="34" charset="0"/>
              <a:buChar char="•"/>
            </a:pPr>
            <a:r>
              <a:rPr lang="en-VN" dirty="0">
                <a:solidFill>
                  <a:schemeClr val="bg1"/>
                </a:solidFill>
              </a:rPr>
              <a:t>Engineer’s Degree in Computer Science – HUST(Hanoi University of Science and Technology)</a:t>
            </a:r>
          </a:p>
          <a:p>
            <a:pPr marL="285750" indent="-285750">
              <a:buFont typeface="Arial" panose="020B0604020202020204" pitchFamily="34" charset="0"/>
              <a:buChar char="•"/>
            </a:pPr>
            <a:r>
              <a:rPr lang="en-VN" dirty="0">
                <a:solidFill>
                  <a:schemeClr val="bg1"/>
                </a:solidFill>
              </a:rPr>
              <a:t>AWS Solution Architect Associate – SAA</a:t>
            </a:r>
          </a:p>
          <a:p>
            <a:pPr marL="285750" indent="-285750">
              <a:buFont typeface="Arial" panose="020B0604020202020204" pitchFamily="34" charset="0"/>
              <a:buChar char="•"/>
            </a:pPr>
            <a:r>
              <a:rPr lang="en-VN" dirty="0">
                <a:solidFill>
                  <a:schemeClr val="bg1"/>
                </a:solidFill>
              </a:rPr>
              <a:t>AWS Developer Associate – DVA</a:t>
            </a:r>
          </a:p>
          <a:p>
            <a:pPr marL="285750" indent="-285750">
              <a:buFont typeface="Arial" panose="020B0604020202020204" pitchFamily="34" charset="0"/>
              <a:buChar char="•"/>
            </a:pPr>
            <a:r>
              <a:rPr lang="en-VN" dirty="0">
                <a:solidFill>
                  <a:schemeClr val="bg1"/>
                </a:solidFill>
              </a:rPr>
              <a:t>Certified Kubernetes Administrator - CKA</a:t>
            </a:r>
          </a:p>
        </p:txBody>
      </p:sp>
    </p:spTree>
    <p:extLst>
      <p:ext uri="{BB962C8B-B14F-4D97-AF65-F5344CB8AC3E}">
        <p14:creationId xmlns:p14="http://schemas.microsoft.com/office/powerpoint/2010/main" val="39047269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43" name="Picture 42" descr="A circular design with a globe in center&#10;&#10;Description automatically generated">
            <a:extLst>
              <a:ext uri="{FF2B5EF4-FFF2-40B4-BE49-F238E27FC236}">
                <a16:creationId xmlns:a16="http://schemas.microsoft.com/office/drawing/2014/main" id="{1C99FDCD-8AF0-4285-32DE-B9EAA1B49D2A}"/>
              </a:ext>
            </a:extLst>
          </p:cNvPr>
          <p:cNvPicPr preferRelativeResize="0">
            <a:picLocks/>
          </p:cNvPicPr>
          <p:nvPr/>
        </p:nvPicPr>
        <p:blipFill rotWithShape="1">
          <a:blip r:embed="rId3" cstate="print">
            <a:extLst>
              <a:ext uri="{28A0092B-C50C-407E-A947-70E740481C1C}">
                <a14:useLocalDpi xmlns:a14="http://schemas.microsoft.com/office/drawing/2010/main" val="0"/>
              </a:ext>
            </a:extLst>
          </a:blip>
          <a:srcRect l="50000" t="-169534" r="-121762" b="45910"/>
          <a:stretch/>
        </p:blipFill>
        <p:spPr>
          <a:xfrm>
            <a:off x="0" y="0"/>
            <a:ext cx="4275667" cy="5143500"/>
          </a:xfrm>
          <a:prstGeom prst="rect">
            <a:avLst/>
          </a:prstGeom>
        </p:spPr>
      </p:pic>
      <p:sp>
        <p:nvSpPr>
          <p:cNvPr id="2" name="TextBox 1">
            <a:extLst>
              <a:ext uri="{FF2B5EF4-FFF2-40B4-BE49-F238E27FC236}">
                <a16:creationId xmlns:a16="http://schemas.microsoft.com/office/drawing/2014/main" id="{7BD9E378-18E5-ADEC-5A72-8F50934D1241}"/>
              </a:ext>
            </a:extLst>
          </p:cNvPr>
          <p:cNvSpPr txBox="1"/>
          <p:nvPr/>
        </p:nvSpPr>
        <p:spPr>
          <a:xfrm>
            <a:off x="228600" y="285750"/>
            <a:ext cx="5718938"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Tommy Tran Duc Thang</a:t>
            </a:r>
          </a:p>
        </p:txBody>
      </p:sp>
      <p:sp>
        <p:nvSpPr>
          <p:cNvPr id="3" name="TextBox 2">
            <a:extLst>
              <a:ext uri="{FF2B5EF4-FFF2-40B4-BE49-F238E27FC236}">
                <a16:creationId xmlns:a16="http://schemas.microsoft.com/office/drawing/2014/main" id="{2C832AE2-0A37-BB96-2840-63FC9F741156}"/>
              </a:ext>
            </a:extLst>
          </p:cNvPr>
          <p:cNvSpPr txBox="1"/>
          <p:nvPr/>
        </p:nvSpPr>
        <p:spPr>
          <a:xfrm>
            <a:off x="228601" y="940832"/>
            <a:ext cx="8915400" cy="3693319"/>
          </a:xfrm>
          <a:prstGeom prst="rect">
            <a:avLst/>
          </a:prstGeom>
          <a:noFill/>
        </p:spPr>
        <p:txBody>
          <a:bodyPr wrap="square" rtlCol="0">
            <a:spAutoFit/>
          </a:bodyPr>
          <a:lstStyle/>
          <a:p>
            <a:r>
              <a:rPr lang="en-VN" dirty="0">
                <a:solidFill>
                  <a:schemeClr val="bg1"/>
                </a:solidFill>
              </a:rPr>
              <a:t>Tech Stack:</a:t>
            </a:r>
          </a:p>
          <a:p>
            <a:pPr marL="285750" indent="-285750">
              <a:buFont typeface="Arial" panose="020B0604020202020204" pitchFamily="34" charset="0"/>
              <a:buChar char="•"/>
            </a:pPr>
            <a:r>
              <a:rPr lang="en-VN" dirty="0">
                <a:solidFill>
                  <a:schemeClr val="bg1"/>
                </a:solidFill>
              </a:rPr>
              <a:t>Cloud: AWS (Proficient and having deep understanding).</a:t>
            </a:r>
          </a:p>
          <a:p>
            <a:pPr marL="285750" indent="-285750">
              <a:buFont typeface="Arial" panose="020B0604020202020204" pitchFamily="34" charset="0"/>
              <a:buChar char="•"/>
            </a:pPr>
            <a:r>
              <a:rPr lang="en-VN" dirty="0">
                <a:solidFill>
                  <a:schemeClr val="bg1"/>
                </a:solidFill>
              </a:rPr>
              <a:t>Containerization platform: ECS, K8s (EKS).</a:t>
            </a:r>
          </a:p>
          <a:p>
            <a:pPr marL="285750" indent="-285750">
              <a:buFont typeface="Arial" panose="020B0604020202020204" pitchFamily="34" charset="0"/>
              <a:buChar char="•"/>
            </a:pPr>
            <a:r>
              <a:rPr lang="en-VN" dirty="0">
                <a:solidFill>
                  <a:schemeClr val="bg1"/>
                </a:solidFill>
              </a:rPr>
              <a:t>CI/CD: Jenkins, AWS CodePipeline, Spacelift.</a:t>
            </a:r>
          </a:p>
          <a:p>
            <a:pPr marL="285750" indent="-285750">
              <a:buFont typeface="Arial" panose="020B0604020202020204" pitchFamily="34" charset="0"/>
              <a:buChar char="•"/>
            </a:pPr>
            <a:r>
              <a:rPr lang="en-VN" dirty="0">
                <a:solidFill>
                  <a:schemeClr val="bg1"/>
                </a:solidFill>
              </a:rPr>
              <a:t>IaC: Terraform, CloudFormation.</a:t>
            </a:r>
          </a:p>
          <a:p>
            <a:pPr marL="285750" indent="-285750">
              <a:buFont typeface="Arial" panose="020B0604020202020204" pitchFamily="34" charset="0"/>
              <a:buChar char="•"/>
            </a:pPr>
            <a:r>
              <a:rPr lang="en-VN" dirty="0">
                <a:solidFill>
                  <a:schemeClr val="bg1"/>
                </a:solidFill>
              </a:rPr>
              <a:t>Observability: OpenTelemetry, Grafana stack (Grafana, Loki, Tempo, Mimir), Jaeger, ELK, DataDog, NewRelic, Prometheus, Fluentbit, Fluentd.</a:t>
            </a:r>
          </a:p>
          <a:p>
            <a:pPr marL="285750" indent="-285750">
              <a:buFont typeface="Arial" panose="020B0604020202020204" pitchFamily="34" charset="0"/>
              <a:buChar char="•"/>
            </a:pPr>
            <a:r>
              <a:rPr lang="en-VN" dirty="0">
                <a:solidFill>
                  <a:schemeClr val="bg1"/>
                </a:solidFill>
              </a:rPr>
              <a:t>Programming Languages: Bash, Go, JS, TS.</a:t>
            </a:r>
          </a:p>
          <a:p>
            <a:pPr marL="285750" indent="-285750">
              <a:buFont typeface="Arial" panose="020B0604020202020204" pitchFamily="34" charset="0"/>
              <a:buChar char="•"/>
            </a:pPr>
            <a:r>
              <a:rPr lang="en-VN" dirty="0">
                <a:solidFill>
                  <a:schemeClr val="bg1"/>
                </a:solidFill>
              </a:rPr>
              <a:t>IDE: NeoVim enthusiast, VsCode</a:t>
            </a:r>
          </a:p>
          <a:p>
            <a:pPr marL="285750" indent="-285750">
              <a:buFont typeface="Arial" panose="020B0604020202020204" pitchFamily="34" charset="0"/>
              <a:buChar char="•"/>
            </a:pPr>
            <a:r>
              <a:rPr lang="en-VN" dirty="0">
                <a:solidFill>
                  <a:schemeClr val="bg1"/>
                </a:solidFill>
              </a:rPr>
              <a:t>Other dev skills: Flutter – Dart (Mobile development), Springboot – Java (Backend development, React – JS, TS (Frontend Development).</a:t>
            </a:r>
          </a:p>
          <a:p>
            <a:pPr marL="285750" indent="-285750">
              <a:buFont typeface="Arial" panose="020B0604020202020204" pitchFamily="34" charset="0"/>
              <a:buChar char="•"/>
            </a:pPr>
            <a:endParaRPr lang="en-VN" dirty="0">
              <a:solidFill>
                <a:schemeClr val="bg1"/>
              </a:solidFill>
            </a:endParaRPr>
          </a:p>
          <a:p>
            <a:pPr marL="285750" indent="-285750">
              <a:buFont typeface="Arial" panose="020B0604020202020204" pitchFamily="34" charset="0"/>
              <a:buChar char="•"/>
            </a:pPr>
            <a:endParaRPr lang="en-VN" dirty="0">
              <a:solidFill>
                <a:schemeClr val="bg1"/>
              </a:solidFill>
            </a:endParaRPr>
          </a:p>
        </p:txBody>
      </p:sp>
    </p:spTree>
    <p:extLst>
      <p:ext uri="{BB962C8B-B14F-4D97-AF65-F5344CB8AC3E}">
        <p14:creationId xmlns:p14="http://schemas.microsoft.com/office/powerpoint/2010/main" val="2988937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49" name="Picture 48" descr="A globe with lines and dots around it&#10;&#10;Description automatically generated">
            <a:extLst>
              <a:ext uri="{FF2B5EF4-FFF2-40B4-BE49-F238E27FC236}">
                <a16:creationId xmlns:a16="http://schemas.microsoft.com/office/drawing/2014/main" id="{68E2B4E0-ADBE-37DF-B57A-C71BCAC58FE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51175" t="-17723" r="50000" b="47730"/>
          <a:stretch/>
        </p:blipFill>
        <p:spPr>
          <a:xfrm>
            <a:off x="0" y="1962150"/>
            <a:ext cx="9144000" cy="3181350"/>
          </a:xfrm>
          <a:prstGeom prst="rect">
            <a:avLst/>
          </a:prstGeom>
        </p:spPr>
      </p:pic>
      <p:pic>
        <p:nvPicPr>
          <p:cNvPr id="7" name="Picture 6" descr="A circular design with a globe in center&#10;&#10;Description automatically generated">
            <a:extLst>
              <a:ext uri="{FF2B5EF4-FFF2-40B4-BE49-F238E27FC236}">
                <a16:creationId xmlns:a16="http://schemas.microsoft.com/office/drawing/2014/main" id="{12103E60-2552-B91A-BC47-E3175D495D95}"/>
              </a:ext>
            </a:extLst>
          </p:cNvPr>
          <p:cNvPicPr preferRelativeResize="0">
            <a:picLocks/>
          </p:cNvPicPr>
          <p:nvPr/>
        </p:nvPicPr>
        <p:blipFill rotWithShape="1">
          <a:blip r:embed="rId4" cstate="print">
            <a:extLst>
              <a:ext uri="{28A0092B-C50C-407E-A947-70E740481C1C}">
                <a14:useLocalDpi xmlns:a14="http://schemas.microsoft.com/office/drawing/2010/main" val="0"/>
              </a:ext>
            </a:extLst>
          </a:blip>
          <a:srcRect l="50000" t="52735" r="-319194" b="-65112"/>
          <a:stretch/>
        </p:blipFill>
        <p:spPr>
          <a:xfrm>
            <a:off x="0" y="0"/>
            <a:ext cx="9190352" cy="2584774"/>
          </a:xfrm>
          <a:prstGeom prst="rect">
            <a:avLst/>
          </a:prstGeom>
        </p:spPr>
      </p:pic>
      <p:sp>
        <p:nvSpPr>
          <p:cNvPr id="10" name="Rectangle 9">
            <a:extLst>
              <a:ext uri="{FF2B5EF4-FFF2-40B4-BE49-F238E27FC236}">
                <a16:creationId xmlns:a16="http://schemas.microsoft.com/office/drawing/2014/main" id="{508C2CD7-BC0F-6CBC-8CCE-22EEEFF6D02B}"/>
              </a:ext>
            </a:extLst>
          </p:cNvPr>
          <p:cNvSpPr/>
          <p:nvPr/>
        </p:nvSpPr>
        <p:spPr>
          <a:xfrm>
            <a:off x="495924" y="1759783"/>
            <a:ext cx="940300" cy="78256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0" dirty="0">
                <a:solidFill>
                  <a:schemeClr val="accent4"/>
                </a:solidFill>
              </a:rPr>
              <a:t>02</a:t>
            </a:r>
          </a:p>
        </p:txBody>
      </p:sp>
      <p:sp>
        <p:nvSpPr>
          <p:cNvPr id="13" name="TextBox 12">
            <a:extLst>
              <a:ext uri="{FF2B5EF4-FFF2-40B4-BE49-F238E27FC236}">
                <a16:creationId xmlns:a16="http://schemas.microsoft.com/office/drawing/2014/main" id="{98A6D6F5-0806-024A-3B5C-461DDD9ECAB5}"/>
              </a:ext>
            </a:extLst>
          </p:cNvPr>
          <p:cNvSpPr txBox="1"/>
          <p:nvPr/>
        </p:nvSpPr>
        <p:spPr>
          <a:xfrm>
            <a:off x="557134" y="2611936"/>
            <a:ext cx="6490751"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Back Stage Understanding</a:t>
            </a:r>
          </a:p>
        </p:txBody>
      </p:sp>
      <p:cxnSp>
        <p:nvCxnSpPr>
          <p:cNvPr id="4" name="Straight Connector 3">
            <a:extLst>
              <a:ext uri="{FF2B5EF4-FFF2-40B4-BE49-F238E27FC236}">
                <a16:creationId xmlns:a16="http://schemas.microsoft.com/office/drawing/2014/main" id="{8C34C590-5440-6220-A84F-0592AF04A51B}"/>
              </a:ext>
            </a:extLst>
          </p:cNvPr>
          <p:cNvCxnSpPr>
            <a:cxnSpLocks/>
          </p:cNvCxnSpPr>
          <p:nvPr/>
        </p:nvCxnSpPr>
        <p:spPr>
          <a:xfrm>
            <a:off x="-457200" y="2568002"/>
            <a:ext cx="1752600" cy="0"/>
          </a:xfrm>
          <a:prstGeom prst="line">
            <a:avLst/>
          </a:prstGeom>
          <a:ln>
            <a:gradFill>
              <a:gsLst>
                <a:gs pos="0">
                  <a:schemeClr val="accent1">
                    <a:lumMod val="5000"/>
                    <a:lumOff val="95000"/>
                  </a:schemeClr>
                </a:gs>
                <a:gs pos="100000">
                  <a:schemeClr val="bg1">
                    <a:alpha val="0"/>
                  </a:schemeClr>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507657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34" name="Picture 33" descr="A globe with lines and dots around it&#10;&#10;Description automatically generated">
            <a:extLst>
              <a:ext uri="{FF2B5EF4-FFF2-40B4-BE49-F238E27FC236}">
                <a16:creationId xmlns:a16="http://schemas.microsoft.com/office/drawing/2014/main" id="{C15F03C1-FE38-D78A-4F67-8E2447E69C7F}"/>
              </a:ext>
            </a:extLst>
          </p:cNvPr>
          <p:cNvPicPr>
            <a:picLocks noGrp="1" noRot="1" noChangeAspect="1" noMove="1" noResize="1" noEditPoints="1" noAdjustHandles="1" noChangeArrowheads="1" noChangeShapeType="1" noCrop="1"/>
          </p:cNvPicPr>
          <p:nvPr/>
        </p:nvPicPr>
        <p:blipFill rotWithShape="1">
          <a:blip r:embed="rId3" cstate="print">
            <a:extLst>
              <a:ext uri="{28A0092B-C50C-407E-A947-70E740481C1C}">
                <a14:useLocalDpi xmlns:a14="http://schemas.microsoft.com/office/drawing/2010/main" val="0"/>
              </a:ext>
            </a:extLst>
          </a:blip>
          <a:srcRect l="-151175" t="52390" r="50000" b="-22383"/>
          <a:stretch/>
        </p:blipFill>
        <p:spPr>
          <a:xfrm>
            <a:off x="0" y="0"/>
            <a:ext cx="9144000" cy="3181350"/>
          </a:xfrm>
          <a:prstGeom prst="rect">
            <a:avLst/>
          </a:prstGeom>
        </p:spPr>
      </p:pic>
      <p:sp>
        <p:nvSpPr>
          <p:cNvPr id="37" name="TextBox 36">
            <a:extLst>
              <a:ext uri="{FF2B5EF4-FFF2-40B4-BE49-F238E27FC236}">
                <a16:creationId xmlns:a16="http://schemas.microsoft.com/office/drawing/2014/main" id="{39DEC857-822D-98E0-A678-B3F1E2E65EC7}"/>
              </a:ext>
            </a:extLst>
          </p:cNvPr>
          <p:cNvSpPr txBox="1"/>
          <p:nvPr/>
        </p:nvSpPr>
        <p:spPr>
          <a:xfrm>
            <a:off x="228600" y="285750"/>
            <a:ext cx="4565673"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What is Backstage</a:t>
            </a:r>
          </a:p>
        </p:txBody>
      </p:sp>
      <p:sp>
        <p:nvSpPr>
          <p:cNvPr id="4" name="TextBox 3">
            <a:extLst>
              <a:ext uri="{FF2B5EF4-FFF2-40B4-BE49-F238E27FC236}">
                <a16:creationId xmlns:a16="http://schemas.microsoft.com/office/drawing/2014/main" id="{EE2A750B-898E-34DB-2182-80ED09A481A6}"/>
              </a:ext>
            </a:extLst>
          </p:cNvPr>
          <p:cNvSpPr txBox="1"/>
          <p:nvPr/>
        </p:nvSpPr>
        <p:spPr>
          <a:xfrm>
            <a:off x="228600" y="933677"/>
            <a:ext cx="8077200" cy="2308324"/>
          </a:xfrm>
          <a:prstGeom prst="rect">
            <a:avLst/>
          </a:prstGeom>
          <a:noFill/>
        </p:spPr>
        <p:txBody>
          <a:bodyPr wrap="square" rtlCol="0">
            <a:spAutoFit/>
          </a:bodyPr>
          <a:lstStyle/>
          <a:p>
            <a:pPr marL="285750" indent="-285750">
              <a:buFont typeface="Arial" panose="020B0604020202020204" pitchFamily="34" charset="0"/>
              <a:buChar char="•"/>
            </a:pPr>
            <a:r>
              <a:rPr lang="en-VN" dirty="0">
                <a:solidFill>
                  <a:schemeClr val="bg1"/>
                </a:solidFill>
              </a:rPr>
              <a:t>Internal Developer Portal (IDP)</a:t>
            </a:r>
          </a:p>
          <a:p>
            <a:pPr marL="285750" indent="-285750">
              <a:buFont typeface="Arial" panose="020B0604020202020204" pitchFamily="34" charset="0"/>
              <a:buChar char="•"/>
            </a:pPr>
            <a:r>
              <a:rPr lang="en-VN" dirty="0">
                <a:solidFill>
                  <a:schemeClr val="bg1"/>
                </a:solidFill>
              </a:rPr>
              <a:t>Centralize software catalog</a:t>
            </a:r>
          </a:p>
          <a:p>
            <a:pPr marL="285750" indent="-285750">
              <a:buFont typeface="Arial" panose="020B0604020202020204" pitchFamily="34" charset="0"/>
              <a:buChar char="•"/>
            </a:pPr>
            <a:r>
              <a:rPr lang="en-VN" dirty="0">
                <a:solidFill>
                  <a:schemeClr val="bg1"/>
                </a:solidFill>
              </a:rPr>
              <a:t>Solve the problem of system/development fragmentation</a:t>
            </a:r>
          </a:p>
          <a:p>
            <a:pPr marL="285750" indent="-285750">
              <a:buFont typeface="Arial" panose="020B0604020202020204" pitchFamily="34" charset="0"/>
              <a:buChar char="•"/>
            </a:pPr>
            <a:r>
              <a:rPr lang="en-VN" dirty="0">
                <a:solidFill>
                  <a:schemeClr val="bg1"/>
                </a:solidFill>
              </a:rPr>
              <a:t>Can be used with the Golden Path ideology to educate newcomers to understand the platform and speed up the development process.</a:t>
            </a:r>
          </a:p>
          <a:p>
            <a:pPr marL="285750" indent="-285750">
              <a:buFont typeface="Arial" panose="020B0604020202020204" pitchFamily="34" charset="0"/>
              <a:buChar char="•"/>
            </a:pPr>
            <a:r>
              <a:rPr lang="en-VN" dirty="0">
                <a:solidFill>
                  <a:schemeClr val="bg1"/>
                </a:solidFill>
              </a:rPr>
              <a:t>Backstage is just a framework running on top of React and uses TS. Which acts like a hub to add all of the required functionality in the form of plugins. You can use available plugins or create your own.</a:t>
            </a:r>
          </a:p>
        </p:txBody>
      </p:sp>
    </p:spTree>
    <p:extLst>
      <p:ext uri="{BB962C8B-B14F-4D97-AF65-F5344CB8AC3E}">
        <p14:creationId xmlns:p14="http://schemas.microsoft.com/office/powerpoint/2010/main" val="286738898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0">
              <a:srgbClr val="00206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34" name="Picture 33" descr="A globe with lines and dots around it&#10;&#10;Description automatically generated">
            <a:extLst>
              <a:ext uri="{FF2B5EF4-FFF2-40B4-BE49-F238E27FC236}">
                <a16:creationId xmlns:a16="http://schemas.microsoft.com/office/drawing/2014/main" id="{C15F03C1-FE38-D78A-4F67-8E2447E69C7F}"/>
              </a:ext>
            </a:extLst>
          </p:cNvPr>
          <p:cNvPicPr>
            <a:picLocks noGrp="1" noRot="1" noChangeAspect="1" noMove="1" noResize="1" noEditPoints="1" noAdjustHandles="1" noChangeArrowheads="1" noChangeShapeType="1" noCrop="1"/>
          </p:cNvPicPr>
          <p:nvPr/>
        </p:nvPicPr>
        <p:blipFill rotWithShape="1">
          <a:blip r:embed="rId3" cstate="print">
            <a:extLst>
              <a:ext uri="{28A0092B-C50C-407E-A947-70E740481C1C}">
                <a14:useLocalDpi xmlns:a14="http://schemas.microsoft.com/office/drawing/2010/main" val="0"/>
              </a:ext>
            </a:extLst>
          </a:blip>
          <a:srcRect l="-151175" t="52390" r="50000" b="-22383"/>
          <a:stretch/>
        </p:blipFill>
        <p:spPr>
          <a:xfrm>
            <a:off x="0" y="0"/>
            <a:ext cx="9144000" cy="3181350"/>
          </a:xfrm>
          <a:prstGeom prst="rect">
            <a:avLst/>
          </a:prstGeom>
        </p:spPr>
      </p:pic>
      <p:sp>
        <p:nvSpPr>
          <p:cNvPr id="37" name="TextBox 36">
            <a:extLst>
              <a:ext uri="{FF2B5EF4-FFF2-40B4-BE49-F238E27FC236}">
                <a16:creationId xmlns:a16="http://schemas.microsoft.com/office/drawing/2014/main" id="{39DEC857-822D-98E0-A678-B3F1E2E65EC7}"/>
              </a:ext>
            </a:extLst>
          </p:cNvPr>
          <p:cNvSpPr txBox="1"/>
          <p:nvPr/>
        </p:nvSpPr>
        <p:spPr>
          <a:xfrm>
            <a:off x="228600" y="267812"/>
            <a:ext cx="7597336" cy="553998"/>
          </a:xfrm>
          <a:prstGeom prst="rect">
            <a:avLst/>
          </a:prstGeom>
          <a:noFill/>
        </p:spPr>
        <p:txBody>
          <a:bodyPr wrap="none" rtlCol="0">
            <a:spAutoFit/>
          </a:bodyPr>
          <a:lstStyle/>
          <a:p>
            <a:r>
              <a:rPr lang="en-US" sz="3000" spc="600" dirty="0">
                <a:solidFill>
                  <a:schemeClr val="bg1"/>
                </a:solidFill>
                <a:latin typeface="Segoe UI" panose="020B0502040204020203" pitchFamily="34" charset="0"/>
                <a:cs typeface="Segoe UI" panose="020B0502040204020203" pitchFamily="34" charset="0"/>
              </a:rPr>
              <a:t>What is Backstage Capable of?</a:t>
            </a:r>
          </a:p>
        </p:txBody>
      </p:sp>
      <p:sp>
        <p:nvSpPr>
          <p:cNvPr id="20" name="TextBox 19">
            <a:extLst>
              <a:ext uri="{FF2B5EF4-FFF2-40B4-BE49-F238E27FC236}">
                <a16:creationId xmlns:a16="http://schemas.microsoft.com/office/drawing/2014/main" id="{E33B78EA-6127-79E0-D3F8-6E4F0473402E}"/>
              </a:ext>
            </a:extLst>
          </p:cNvPr>
          <p:cNvSpPr txBox="1"/>
          <p:nvPr/>
        </p:nvSpPr>
        <p:spPr>
          <a:xfrm>
            <a:off x="228600" y="1089622"/>
            <a:ext cx="8382000" cy="3785652"/>
          </a:xfrm>
          <a:prstGeom prst="rect">
            <a:avLst/>
          </a:prstGeom>
          <a:noFill/>
        </p:spPr>
        <p:txBody>
          <a:bodyPr wrap="square">
            <a:spAutoFit/>
          </a:bodyPr>
          <a:lstStyle/>
          <a:p>
            <a:pPr algn="l">
              <a:buFont typeface="+mj-lt"/>
              <a:buAutoNum type="arabicPeriod"/>
            </a:pPr>
            <a:r>
              <a:rPr lang="en-US" sz="1600" b="1" i="0" u="none" strike="noStrike" dirty="0">
                <a:solidFill>
                  <a:schemeClr val="bg1"/>
                </a:solidFill>
                <a:effectLst/>
                <a:latin typeface="Söhne"/>
              </a:rPr>
              <a:t>Unified Platform:</a:t>
            </a:r>
            <a:r>
              <a:rPr lang="en-US" sz="1600" b="0" i="0" u="none" strike="noStrike" dirty="0">
                <a:solidFill>
                  <a:schemeClr val="bg1"/>
                </a:solidFill>
                <a:effectLst/>
                <a:latin typeface="Söhne"/>
              </a:rPr>
              <a:t> Backstage provides a unified platform for developers to manage their software projects, dependencies, and services in one place.</a:t>
            </a:r>
          </a:p>
          <a:p>
            <a:pPr algn="l">
              <a:buFont typeface="+mj-lt"/>
              <a:buAutoNum type="arabicPeriod"/>
            </a:pPr>
            <a:r>
              <a:rPr lang="en-US" sz="1600" b="1" i="0" u="none" strike="noStrike" dirty="0">
                <a:solidFill>
                  <a:schemeClr val="bg1"/>
                </a:solidFill>
                <a:effectLst/>
                <a:latin typeface="Söhne"/>
              </a:rPr>
              <a:t>Service Catalog:</a:t>
            </a:r>
            <a:r>
              <a:rPr lang="en-US" sz="1600" b="0" i="0" u="none" strike="noStrike" dirty="0">
                <a:solidFill>
                  <a:schemeClr val="bg1"/>
                </a:solidFill>
                <a:effectLst/>
                <a:latin typeface="Söhne"/>
              </a:rPr>
              <a:t> It includes a service catalog that allows developers to discover, understand, and use various services and components within an organization.</a:t>
            </a:r>
          </a:p>
          <a:p>
            <a:pPr algn="l">
              <a:buFont typeface="+mj-lt"/>
              <a:buAutoNum type="arabicPeriod"/>
            </a:pPr>
            <a:r>
              <a:rPr lang="en-US" sz="1600" b="1" i="0" u="none" strike="noStrike" dirty="0">
                <a:solidFill>
                  <a:schemeClr val="bg1"/>
                </a:solidFill>
                <a:effectLst/>
                <a:latin typeface="Söhne"/>
              </a:rPr>
              <a:t>Collaboration:</a:t>
            </a:r>
            <a:r>
              <a:rPr lang="en-US" sz="1600" b="0" i="0" u="none" strike="noStrike" dirty="0">
                <a:solidFill>
                  <a:schemeClr val="bg1"/>
                </a:solidFill>
                <a:effectLst/>
                <a:latin typeface="Söhne"/>
              </a:rPr>
              <a:t> Backstage supports collaboration by providing tools for teams to communicate, share knowledge, and work together on projects.</a:t>
            </a:r>
          </a:p>
          <a:p>
            <a:pPr algn="l">
              <a:buFont typeface="+mj-lt"/>
              <a:buAutoNum type="arabicPeriod"/>
            </a:pPr>
            <a:r>
              <a:rPr lang="en-US" sz="1600" b="1" i="0" u="none" strike="noStrike" dirty="0">
                <a:solidFill>
                  <a:schemeClr val="bg1"/>
                </a:solidFill>
                <a:effectLst/>
                <a:latin typeface="Söhne"/>
              </a:rPr>
              <a:t>Plugin Ecosystem:</a:t>
            </a:r>
            <a:r>
              <a:rPr lang="en-US" sz="1600" b="0" i="0" u="none" strike="noStrike" dirty="0">
                <a:solidFill>
                  <a:schemeClr val="bg1"/>
                </a:solidFill>
                <a:effectLst/>
                <a:latin typeface="Söhne"/>
              </a:rPr>
              <a:t> It has a plugin architecture, allowing developers to extend its functionality by adding plugins for different tools and services.</a:t>
            </a:r>
          </a:p>
          <a:p>
            <a:pPr algn="l">
              <a:buFont typeface="+mj-lt"/>
              <a:buAutoNum type="arabicPeriod"/>
            </a:pPr>
            <a:r>
              <a:rPr lang="en-US" sz="1600" b="1" i="0" u="none" strike="noStrike" dirty="0">
                <a:solidFill>
                  <a:schemeClr val="bg1"/>
                </a:solidFill>
                <a:effectLst/>
                <a:latin typeface="Söhne"/>
              </a:rPr>
              <a:t>Developer Productivity:</a:t>
            </a:r>
            <a:r>
              <a:rPr lang="en-US" sz="1600" b="0" i="0" u="none" strike="noStrike" dirty="0">
                <a:solidFill>
                  <a:schemeClr val="bg1"/>
                </a:solidFill>
                <a:effectLst/>
                <a:latin typeface="Söhne"/>
              </a:rPr>
              <a:t> Backstage aims to improve developer productivity by streamlining workflows, reducing friction in the development process, and providing a consistent interface for various tools.</a:t>
            </a:r>
          </a:p>
          <a:p>
            <a:pPr algn="l">
              <a:buFont typeface="+mj-lt"/>
              <a:buAutoNum type="arabicPeriod"/>
            </a:pPr>
            <a:r>
              <a:rPr lang="en-US" sz="1600" b="1" i="0" u="none" strike="noStrike" dirty="0">
                <a:solidFill>
                  <a:schemeClr val="bg1"/>
                </a:solidFill>
                <a:effectLst/>
                <a:latin typeface="Söhne"/>
              </a:rPr>
              <a:t>Infrastructure Monitoring:</a:t>
            </a:r>
            <a:r>
              <a:rPr lang="en-US" sz="1600" b="0" i="0" u="none" strike="noStrike" dirty="0">
                <a:solidFill>
                  <a:schemeClr val="bg1"/>
                </a:solidFill>
                <a:effectLst/>
                <a:latin typeface="Söhne"/>
              </a:rPr>
              <a:t> It may include features for monitoring the infrastructure and health of services, helping teams identify and address issues more effectively.</a:t>
            </a:r>
          </a:p>
          <a:p>
            <a:pPr algn="l">
              <a:buFont typeface="+mj-lt"/>
              <a:buAutoNum type="arabicPeriod"/>
            </a:pPr>
            <a:r>
              <a:rPr lang="en-US" sz="1600" b="1" i="0" u="none" strike="noStrike" dirty="0">
                <a:solidFill>
                  <a:schemeClr val="bg1"/>
                </a:solidFill>
                <a:effectLst/>
                <a:latin typeface="Söhne"/>
              </a:rPr>
              <a:t>Customization:</a:t>
            </a:r>
            <a:r>
              <a:rPr lang="en-US" sz="1600" b="0" i="0" u="none" strike="noStrike" dirty="0">
                <a:solidFill>
                  <a:schemeClr val="bg1"/>
                </a:solidFill>
                <a:effectLst/>
                <a:latin typeface="Söhne"/>
              </a:rPr>
              <a:t> Backstage is designed to be customizable, allowing organizations to tailor it to their specific needs and integrate it with their existing tools and processes.</a:t>
            </a:r>
          </a:p>
        </p:txBody>
      </p:sp>
    </p:spTree>
    <p:extLst>
      <p:ext uri="{BB962C8B-B14F-4D97-AF65-F5344CB8AC3E}">
        <p14:creationId xmlns:p14="http://schemas.microsoft.com/office/powerpoint/2010/main" val="2218249191"/>
      </p:ext>
    </p:extLst>
  </p:cSld>
  <p:clrMapOvr>
    <a:masterClrMapping/>
  </p:clrMapOvr>
  <p:transition spd="slow">
    <p:push dir="u"/>
  </p:transition>
</p:sld>
</file>

<file path=ppt/theme/theme1.xml><?xml version="1.0" encoding="utf-8"?>
<a:theme xmlns:a="http://schemas.openxmlformats.org/drawingml/2006/main" name="1_Office Theme">
  <a:themeElements>
    <a:clrScheme name="Custom 17">
      <a:dk1>
        <a:sysClr val="windowText" lastClr="000000"/>
      </a:dk1>
      <a:lt1>
        <a:sysClr val="window" lastClr="FFFFFF"/>
      </a:lt1>
      <a:dk2>
        <a:srgbClr val="FB842A"/>
      </a:dk2>
      <a:lt2>
        <a:srgbClr val="1F5E69"/>
      </a:lt2>
      <a:accent1>
        <a:srgbClr val="7DCAD8"/>
      </a:accent1>
      <a:accent2>
        <a:srgbClr val="FEA734"/>
      </a:accent2>
      <a:accent3>
        <a:srgbClr val="FE7235"/>
      </a:accent3>
      <a:accent4>
        <a:srgbClr val="7DCAD8"/>
      </a:accent4>
      <a:accent5>
        <a:srgbClr val="6DC8F2"/>
      </a:accent5>
      <a:accent6>
        <a:srgbClr val="F14124"/>
      </a:accent6>
      <a:hlink>
        <a:srgbClr val="56C7AA"/>
      </a:hlink>
      <a:folHlink>
        <a:srgbClr val="59A8D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2801</Words>
  <Application>Microsoft Macintosh PowerPoint</Application>
  <PresentationFormat>On-screen Show (16:9)</PresentationFormat>
  <Paragraphs>261</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Meiryo UI</vt:lpstr>
      <vt:lpstr>Arial</vt:lpstr>
      <vt:lpstr>Calibri</vt:lpstr>
      <vt:lpstr>CircularSpotifyText-Book</vt:lpstr>
      <vt:lpstr>Segoe UI</vt:lpstr>
      <vt:lpstr>Söhne</vt:lpstr>
      <vt:lpstr>1_Office Theme</vt:lpstr>
      <vt:lpstr>IAG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2013-12-06T17:56:44Z</dcterms:created>
  <dcterms:modified xsi:type="dcterms:W3CDTF">2023-11-20T03:39:05Z</dcterms:modified>
</cp:coreProperties>
</file>

<file path=docProps/thumbnail.jpeg>
</file>